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81" r:id="rId2"/>
    <p:sldId id="282" r:id="rId3"/>
    <p:sldId id="260" r:id="rId4"/>
    <p:sldId id="338" r:id="rId5"/>
    <p:sldId id="279" r:id="rId6"/>
    <p:sldId id="291" r:id="rId7"/>
    <p:sldId id="339" r:id="rId8"/>
    <p:sldId id="285" r:id="rId9"/>
    <p:sldId id="340" r:id="rId10"/>
    <p:sldId id="257" r:id="rId11"/>
    <p:sldId id="350" r:id="rId12"/>
    <p:sldId id="266" r:id="rId13"/>
    <p:sldId id="353" r:id="rId14"/>
    <p:sldId id="275" r:id="rId15"/>
    <p:sldId id="286" r:id="rId16"/>
    <p:sldId id="277" r:id="rId17"/>
    <p:sldId id="345" r:id="rId18"/>
    <p:sldId id="351" r:id="rId19"/>
    <p:sldId id="354" r:id="rId20"/>
    <p:sldId id="343" r:id="rId21"/>
    <p:sldId id="346" r:id="rId22"/>
    <p:sldId id="352" r:id="rId23"/>
    <p:sldId id="276" r:id="rId24"/>
    <p:sldId id="344"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IN" sz="1600" dirty="0"/>
              <a:t>4th</a:t>
            </a:r>
            <a:r>
              <a:rPr lang="en-IN" sz="1600" baseline="0" dirty="0"/>
              <a:t> Moment</a:t>
            </a:r>
            <a:endParaRPr lang="en-IN" sz="1600"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Sheet1!$R$43</c:f>
              <c:strCache>
                <c:ptCount val="1"/>
                <c:pt idx="0">
                  <c:v>DataSet 1</c:v>
                </c:pt>
              </c:strCache>
            </c:strRef>
          </c:tx>
          <c:spPr>
            <a:ln w="19050" cap="rnd">
              <a:solidFill>
                <a:schemeClr val="accent1"/>
              </a:solidFill>
              <a:prstDash val="sysDash"/>
              <a:round/>
            </a:ln>
            <a:effectLst/>
          </c:spPr>
          <c:marker>
            <c:symbol val="circle"/>
            <c:size val="5"/>
            <c:spPr>
              <a:solidFill>
                <a:schemeClr val="accent1"/>
              </a:solidFill>
              <a:ln w="9525">
                <a:solidFill>
                  <a:schemeClr val="accent1"/>
                </a:solidFill>
              </a:ln>
              <a:effectLst/>
            </c:spPr>
          </c:marker>
          <c:xVal>
            <c:numRef>
              <c:f>Sheet1!$Q$44:$Q$49</c:f>
              <c:numCache>
                <c:formatCode>General</c:formatCode>
                <c:ptCount val="6"/>
                <c:pt idx="0">
                  <c:v>0.05</c:v>
                </c:pt>
                <c:pt idx="1">
                  <c:v>0.1</c:v>
                </c:pt>
                <c:pt idx="2">
                  <c:v>0.5</c:v>
                </c:pt>
                <c:pt idx="3">
                  <c:v>1</c:v>
                </c:pt>
                <c:pt idx="4">
                  <c:v>3</c:v>
                </c:pt>
                <c:pt idx="5">
                  <c:v>5</c:v>
                </c:pt>
              </c:numCache>
            </c:numRef>
          </c:xVal>
          <c:yVal>
            <c:numRef>
              <c:f>Sheet1!$R$44:$R$49</c:f>
              <c:numCache>
                <c:formatCode>General</c:formatCode>
                <c:ptCount val="6"/>
                <c:pt idx="0">
                  <c:v>44.9084</c:v>
                </c:pt>
                <c:pt idx="1">
                  <c:v>52.139099999999999</c:v>
                </c:pt>
                <c:pt idx="2">
                  <c:v>69.7714</c:v>
                </c:pt>
                <c:pt idx="3">
                  <c:v>75.743399999999994</c:v>
                </c:pt>
                <c:pt idx="4">
                  <c:v>87.115399999999994</c:v>
                </c:pt>
                <c:pt idx="5">
                  <c:v>93.945999999999998</c:v>
                </c:pt>
              </c:numCache>
            </c:numRef>
          </c:yVal>
          <c:smooth val="0"/>
          <c:extLst>
            <c:ext xmlns:c16="http://schemas.microsoft.com/office/drawing/2014/chart" uri="{C3380CC4-5D6E-409C-BE32-E72D297353CC}">
              <c16:uniqueId val="{00000000-0D67-479C-8A65-162B9FA2F30C}"/>
            </c:ext>
          </c:extLst>
        </c:ser>
        <c:ser>
          <c:idx val="1"/>
          <c:order val="1"/>
          <c:tx>
            <c:strRef>
              <c:f>Sheet1!$S$43</c:f>
              <c:strCache>
                <c:ptCount val="1"/>
                <c:pt idx="0">
                  <c:v>DataSet 2</c:v>
                </c:pt>
              </c:strCache>
            </c:strRef>
          </c:tx>
          <c:spPr>
            <a:ln w="19050" cap="rnd">
              <a:solidFill>
                <a:schemeClr val="accent2"/>
              </a:solidFill>
              <a:prstDash val="sysDash"/>
              <a:round/>
            </a:ln>
            <a:effectLst/>
          </c:spPr>
          <c:marker>
            <c:symbol val="circle"/>
            <c:size val="5"/>
            <c:spPr>
              <a:solidFill>
                <a:schemeClr val="accent2"/>
              </a:solidFill>
              <a:ln w="9525">
                <a:solidFill>
                  <a:schemeClr val="accent2"/>
                </a:solidFill>
              </a:ln>
              <a:effectLst/>
            </c:spPr>
          </c:marker>
          <c:xVal>
            <c:numRef>
              <c:f>Sheet1!$Q$44:$Q$49</c:f>
              <c:numCache>
                <c:formatCode>General</c:formatCode>
                <c:ptCount val="6"/>
                <c:pt idx="0">
                  <c:v>0.05</c:v>
                </c:pt>
                <c:pt idx="1">
                  <c:v>0.1</c:v>
                </c:pt>
                <c:pt idx="2">
                  <c:v>0.5</c:v>
                </c:pt>
                <c:pt idx="3">
                  <c:v>1</c:v>
                </c:pt>
                <c:pt idx="4">
                  <c:v>3</c:v>
                </c:pt>
                <c:pt idx="5">
                  <c:v>5</c:v>
                </c:pt>
              </c:numCache>
            </c:numRef>
          </c:xVal>
          <c:yVal>
            <c:numRef>
              <c:f>Sheet1!$S$44:$S$49</c:f>
              <c:numCache>
                <c:formatCode>General</c:formatCode>
                <c:ptCount val="6"/>
                <c:pt idx="0">
                  <c:v>32.137900000000002</c:v>
                </c:pt>
                <c:pt idx="1">
                  <c:v>37.683300000000003</c:v>
                </c:pt>
                <c:pt idx="2">
                  <c:v>57.908900000000003</c:v>
                </c:pt>
                <c:pt idx="3">
                  <c:v>60.988700000000001</c:v>
                </c:pt>
                <c:pt idx="4">
                  <c:v>71.776499999999999</c:v>
                </c:pt>
                <c:pt idx="5">
                  <c:v>79.548699999999997</c:v>
                </c:pt>
              </c:numCache>
            </c:numRef>
          </c:yVal>
          <c:smooth val="0"/>
          <c:extLst>
            <c:ext xmlns:c16="http://schemas.microsoft.com/office/drawing/2014/chart" uri="{C3380CC4-5D6E-409C-BE32-E72D297353CC}">
              <c16:uniqueId val="{00000001-0D67-479C-8A65-162B9FA2F30C}"/>
            </c:ext>
          </c:extLst>
        </c:ser>
        <c:ser>
          <c:idx val="2"/>
          <c:order val="2"/>
          <c:tx>
            <c:strRef>
              <c:f>Sheet1!$T$43</c:f>
              <c:strCache>
                <c:ptCount val="1"/>
                <c:pt idx="0">
                  <c:v>DataSet 3</c:v>
                </c:pt>
              </c:strCache>
            </c:strRef>
          </c:tx>
          <c:spPr>
            <a:ln w="19050" cap="rnd">
              <a:solidFill>
                <a:schemeClr val="accent3"/>
              </a:solidFill>
              <a:prstDash val="sysDash"/>
              <a:round/>
            </a:ln>
            <a:effectLst/>
          </c:spPr>
          <c:marker>
            <c:symbol val="circle"/>
            <c:size val="5"/>
            <c:spPr>
              <a:solidFill>
                <a:schemeClr val="accent3"/>
              </a:solidFill>
              <a:ln w="9525">
                <a:solidFill>
                  <a:schemeClr val="accent3"/>
                </a:solidFill>
              </a:ln>
              <a:effectLst/>
            </c:spPr>
          </c:marker>
          <c:xVal>
            <c:numRef>
              <c:f>Sheet1!$Q$44:$Q$49</c:f>
              <c:numCache>
                <c:formatCode>General</c:formatCode>
                <c:ptCount val="6"/>
                <c:pt idx="0">
                  <c:v>0.05</c:v>
                </c:pt>
                <c:pt idx="1">
                  <c:v>0.1</c:v>
                </c:pt>
                <c:pt idx="2">
                  <c:v>0.5</c:v>
                </c:pt>
                <c:pt idx="3">
                  <c:v>1</c:v>
                </c:pt>
                <c:pt idx="4">
                  <c:v>3</c:v>
                </c:pt>
                <c:pt idx="5">
                  <c:v>5</c:v>
                </c:pt>
              </c:numCache>
            </c:numRef>
          </c:xVal>
          <c:yVal>
            <c:numRef>
              <c:f>Sheet1!$T$44:$T$49</c:f>
              <c:numCache>
                <c:formatCode>General</c:formatCode>
                <c:ptCount val="6"/>
                <c:pt idx="0">
                  <c:v>50.432000000000002</c:v>
                </c:pt>
                <c:pt idx="1">
                  <c:v>58.052</c:v>
                </c:pt>
                <c:pt idx="2">
                  <c:v>86.338999999999999</c:v>
                </c:pt>
                <c:pt idx="3">
                  <c:v>97.960999999999999</c:v>
                </c:pt>
                <c:pt idx="4">
                  <c:v>97.960999999999999</c:v>
                </c:pt>
                <c:pt idx="5">
                  <c:v>97.960999999999999</c:v>
                </c:pt>
              </c:numCache>
            </c:numRef>
          </c:yVal>
          <c:smooth val="0"/>
          <c:extLst>
            <c:ext xmlns:c16="http://schemas.microsoft.com/office/drawing/2014/chart" uri="{C3380CC4-5D6E-409C-BE32-E72D297353CC}">
              <c16:uniqueId val="{00000002-0D67-479C-8A65-162B9FA2F30C}"/>
            </c:ext>
          </c:extLst>
        </c:ser>
        <c:ser>
          <c:idx val="3"/>
          <c:order val="3"/>
          <c:tx>
            <c:strRef>
              <c:f>Sheet1!$U$43</c:f>
              <c:strCache>
                <c:ptCount val="1"/>
                <c:pt idx="0">
                  <c:v>Dataset 4</c:v>
                </c:pt>
              </c:strCache>
            </c:strRef>
          </c:tx>
          <c:spPr>
            <a:ln w="19050" cap="rnd">
              <a:solidFill>
                <a:schemeClr val="accent4"/>
              </a:solidFill>
              <a:prstDash val="sysDash"/>
              <a:round/>
            </a:ln>
            <a:effectLst/>
          </c:spPr>
          <c:marker>
            <c:symbol val="circle"/>
            <c:size val="5"/>
            <c:spPr>
              <a:solidFill>
                <a:schemeClr val="accent4"/>
              </a:solidFill>
              <a:ln w="9525">
                <a:solidFill>
                  <a:schemeClr val="accent4"/>
                </a:solidFill>
              </a:ln>
              <a:effectLst/>
            </c:spPr>
          </c:marker>
          <c:xVal>
            <c:numRef>
              <c:f>Sheet1!$Q$44:$Q$49</c:f>
              <c:numCache>
                <c:formatCode>General</c:formatCode>
                <c:ptCount val="6"/>
                <c:pt idx="0">
                  <c:v>0.05</c:v>
                </c:pt>
                <c:pt idx="1">
                  <c:v>0.1</c:v>
                </c:pt>
                <c:pt idx="2">
                  <c:v>0.5</c:v>
                </c:pt>
                <c:pt idx="3">
                  <c:v>1</c:v>
                </c:pt>
                <c:pt idx="4">
                  <c:v>3</c:v>
                </c:pt>
                <c:pt idx="5">
                  <c:v>5</c:v>
                </c:pt>
              </c:numCache>
            </c:numRef>
          </c:xVal>
          <c:yVal>
            <c:numRef>
              <c:f>Sheet1!$U$44:$U$49</c:f>
              <c:numCache>
                <c:formatCode>General</c:formatCode>
                <c:ptCount val="6"/>
                <c:pt idx="0">
                  <c:v>48.373055586166096</c:v>
                </c:pt>
                <c:pt idx="1">
                  <c:v>49.588743323018093</c:v>
                </c:pt>
                <c:pt idx="2">
                  <c:v>64.565032260626495</c:v>
                </c:pt>
                <c:pt idx="3">
                  <c:v>70.122036772208048</c:v>
                </c:pt>
                <c:pt idx="4">
                  <c:v>80.509044315659992</c:v>
                </c:pt>
                <c:pt idx="5">
                  <c:v>85.718841885820893</c:v>
                </c:pt>
              </c:numCache>
            </c:numRef>
          </c:yVal>
          <c:smooth val="0"/>
          <c:extLst>
            <c:ext xmlns:c16="http://schemas.microsoft.com/office/drawing/2014/chart" uri="{C3380CC4-5D6E-409C-BE32-E72D297353CC}">
              <c16:uniqueId val="{00000003-0D67-479C-8A65-162B9FA2F30C}"/>
            </c:ext>
          </c:extLst>
        </c:ser>
        <c:ser>
          <c:idx val="4"/>
          <c:order val="4"/>
          <c:tx>
            <c:strRef>
              <c:f>Sheet1!$V$43</c:f>
              <c:strCache>
                <c:ptCount val="1"/>
                <c:pt idx="0">
                  <c:v>Dataset 5 </c:v>
                </c:pt>
              </c:strCache>
            </c:strRef>
          </c:tx>
          <c:spPr>
            <a:ln w="19050" cap="rnd">
              <a:solidFill>
                <a:schemeClr val="accent5"/>
              </a:solidFill>
              <a:prstDash val="sysDash"/>
              <a:round/>
            </a:ln>
            <a:effectLst/>
          </c:spPr>
          <c:marker>
            <c:symbol val="circle"/>
            <c:size val="5"/>
            <c:spPr>
              <a:solidFill>
                <a:schemeClr val="accent5"/>
              </a:solidFill>
              <a:ln w="9525">
                <a:solidFill>
                  <a:schemeClr val="accent5"/>
                </a:solidFill>
              </a:ln>
              <a:effectLst/>
            </c:spPr>
          </c:marker>
          <c:xVal>
            <c:numRef>
              <c:f>Sheet1!$Q$44:$Q$49</c:f>
              <c:numCache>
                <c:formatCode>General</c:formatCode>
                <c:ptCount val="6"/>
                <c:pt idx="0">
                  <c:v>0.05</c:v>
                </c:pt>
                <c:pt idx="1">
                  <c:v>0.1</c:v>
                </c:pt>
                <c:pt idx="2">
                  <c:v>0.5</c:v>
                </c:pt>
                <c:pt idx="3">
                  <c:v>1</c:v>
                </c:pt>
                <c:pt idx="4">
                  <c:v>3</c:v>
                </c:pt>
                <c:pt idx="5">
                  <c:v>5</c:v>
                </c:pt>
              </c:numCache>
            </c:numRef>
          </c:xVal>
          <c:yVal>
            <c:numRef>
              <c:f>Sheet1!$V$44:$V$49</c:f>
              <c:numCache>
                <c:formatCode>General</c:formatCode>
                <c:ptCount val="6"/>
                <c:pt idx="0">
                  <c:v>34.466995551856293</c:v>
                </c:pt>
                <c:pt idx="1">
                  <c:v>41.613702705285611</c:v>
                </c:pt>
                <c:pt idx="2">
                  <c:v>56.571241540667351</c:v>
                </c:pt>
                <c:pt idx="3">
                  <c:v>62.432363113355322</c:v>
                </c:pt>
                <c:pt idx="4">
                  <c:v>70.157460138599177</c:v>
                </c:pt>
                <c:pt idx="5">
                  <c:v>73.191106415055373</c:v>
                </c:pt>
              </c:numCache>
            </c:numRef>
          </c:yVal>
          <c:smooth val="0"/>
          <c:extLst>
            <c:ext xmlns:c16="http://schemas.microsoft.com/office/drawing/2014/chart" uri="{C3380CC4-5D6E-409C-BE32-E72D297353CC}">
              <c16:uniqueId val="{00000004-0D67-479C-8A65-162B9FA2F30C}"/>
            </c:ext>
          </c:extLst>
        </c:ser>
        <c:dLbls>
          <c:showLegendKey val="0"/>
          <c:showVal val="0"/>
          <c:showCatName val="0"/>
          <c:showSerName val="0"/>
          <c:showPercent val="0"/>
          <c:showBubbleSize val="0"/>
        </c:dLbls>
        <c:axId val="329372799"/>
        <c:axId val="329392351"/>
      </c:scatterChart>
      <c:valAx>
        <c:axId val="329372799"/>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dirty="0"/>
                  <a:t>Threshold</a:t>
                </a:r>
                <a:r>
                  <a:rPr lang="en-IN" sz="1400" baseline="0" dirty="0"/>
                  <a:t> points</a:t>
                </a:r>
                <a:endParaRPr lang="en-IN" sz="1400" dirty="0"/>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392351"/>
        <c:crosses val="autoZero"/>
        <c:crossBetween val="midCat"/>
      </c:valAx>
      <c:valAx>
        <c:axId val="32939235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IN" sz="1400" dirty="0"/>
                  <a:t>Percentage Heat Flux</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29372799"/>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8B8290-BBAB-484B-AE97-CA5E0CD69A68}"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DF1BE5CB-A773-4F47-8AB6-89F35B3EB2FF}">
      <dgm:prSet phldrT="[Text]"/>
      <dgm:spPr/>
      <dgm:t>
        <a:bodyPr/>
        <a:lstStyle/>
        <a:p>
          <a:r>
            <a:rPr lang="en-IN" dirty="0"/>
            <a:t>Collect and analyse acoustic emission data </a:t>
          </a:r>
        </a:p>
      </dgm:t>
    </dgm:pt>
    <dgm:pt modelId="{0EB15FF5-3937-4DE1-B183-18862D694098}" type="parTrans" cxnId="{9518FC7B-1148-491B-BE60-76E1AC87BDE5}">
      <dgm:prSet/>
      <dgm:spPr/>
      <dgm:t>
        <a:bodyPr/>
        <a:lstStyle/>
        <a:p>
          <a:endParaRPr lang="en-IN"/>
        </a:p>
      </dgm:t>
    </dgm:pt>
    <dgm:pt modelId="{3C49DAA5-72EF-4B4D-970E-0F2CE53ADF80}" type="sibTrans" cxnId="{9518FC7B-1148-491B-BE60-76E1AC87BDE5}">
      <dgm:prSet/>
      <dgm:spPr/>
      <dgm:t>
        <a:bodyPr/>
        <a:lstStyle/>
        <a:p>
          <a:endParaRPr lang="en-IN"/>
        </a:p>
      </dgm:t>
    </dgm:pt>
    <dgm:pt modelId="{AE2330D0-4EA0-47A6-BE2D-B251BC89B9EA}">
      <dgm:prSet phldrT="[Text]"/>
      <dgm:spPr/>
      <dgm:t>
        <a:bodyPr/>
        <a:lstStyle/>
        <a:p>
          <a:r>
            <a:rPr lang="en-IN" dirty="0"/>
            <a:t>Identify appropriate and inappropriate feature groups </a:t>
          </a:r>
        </a:p>
      </dgm:t>
    </dgm:pt>
    <dgm:pt modelId="{F5B00536-977F-4D8D-8AE1-8BDCB741E9B3}" type="parTrans" cxnId="{E07608F8-EDAA-421E-8753-7E06D00853DF}">
      <dgm:prSet/>
      <dgm:spPr/>
      <dgm:t>
        <a:bodyPr/>
        <a:lstStyle/>
        <a:p>
          <a:endParaRPr lang="en-IN"/>
        </a:p>
      </dgm:t>
    </dgm:pt>
    <dgm:pt modelId="{698C06A6-1919-4974-B113-CC68B3F9D5BF}" type="sibTrans" cxnId="{E07608F8-EDAA-421E-8753-7E06D00853DF}">
      <dgm:prSet/>
      <dgm:spPr/>
      <dgm:t>
        <a:bodyPr/>
        <a:lstStyle/>
        <a:p>
          <a:endParaRPr lang="en-IN"/>
        </a:p>
      </dgm:t>
    </dgm:pt>
    <dgm:pt modelId="{4230C833-537B-4FE7-8AAB-CE03E6E2FE29}">
      <dgm:prSet phldrT="[Text]"/>
      <dgm:spPr/>
      <dgm:t>
        <a:bodyPr/>
        <a:lstStyle/>
        <a:p>
          <a:r>
            <a:rPr lang="en-IN" dirty="0"/>
            <a:t>Categorize features based on predictive analysis with respect to CHF </a:t>
          </a:r>
        </a:p>
      </dgm:t>
    </dgm:pt>
    <dgm:pt modelId="{AF8EE761-A1CF-4A8F-B8E7-4D6D2ED63F91}" type="parTrans" cxnId="{2C4A09E0-F4CD-46CD-8B1C-BB3FCDEAE753}">
      <dgm:prSet/>
      <dgm:spPr/>
      <dgm:t>
        <a:bodyPr/>
        <a:lstStyle/>
        <a:p>
          <a:endParaRPr lang="en-IN"/>
        </a:p>
      </dgm:t>
    </dgm:pt>
    <dgm:pt modelId="{EAB00419-E254-4459-B23C-84DFB0759B51}" type="sibTrans" cxnId="{2C4A09E0-F4CD-46CD-8B1C-BB3FCDEAE753}">
      <dgm:prSet/>
      <dgm:spPr/>
      <dgm:t>
        <a:bodyPr/>
        <a:lstStyle/>
        <a:p>
          <a:endParaRPr lang="en-IN"/>
        </a:p>
      </dgm:t>
    </dgm:pt>
    <dgm:pt modelId="{3FD57B07-F2D0-413E-A440-E112617F8F75}" type="pres">
      <dgm:prSet presAssocID="{868B8290-BBAB-484B-AE97-CA5E0CD69A68}" presName="Name0" presStyleCnt="0">
        <dgm:presLayoutVars>
          <dgm:dir/>
          <dgm:resizeHandles val="exact"/>
        </dgm:presLayoutVars>
      </dgm:prSet>
      <dgm:spPr/>
    </dgm:pt>
    <dgm:pt modelId="{976CE65A-6CCF-4D66-B855-6FA8B8A671FF}" type="pres">
      <dgm:prSet presAssocID="{DF1BE5CB-A773-4F47-8AB6-89F35B3EB2FF}" presName="composite" presStyleCnt="0"/>
      <dgm:spPr/>
    </dgm:pt>
    <dgm:pt modelId="{0CE2BB35-8BA6-41A3-9DAE-18F56A353E62}" type="pres">
      <dgm:prSet presAssocID="{DF1BE5CB-A773-4F47-8AB6-89F35B3EB2FF}" presName="bgChev" presStyleLbl="node1" presStyleIdx="0" presStyleCnt="3">
        <dgm:style>
          <a:lnRef idx="1">
            <a:schemeClr val="accent1"/>
          </a:lnRef>
          <a:fillRef idx="2">
            <a:schemeClr val="accent1"/>
          </a:fillRef>
          <a:effectRef idx="1">
            <a:schemeClr val="accent1"/>
          </a:effectRef>
          <a:fontRef idx="minor">
            <a:schemeClr val="dk1"/>
          </a:fontRef>
        </dgm:style>
      </dgm:prSet>
      <dgm:spPr/>
    </dgm:pt>
    <dgm:pt modelId="{6F842DF9-1B05-42AC-8D9A-2B2ABB1B65C8}" type="pres">
      <dgm:prSet presAssocID="{DF1BE5CB-A773-4F47-8AB6-89F35B3EB2FF}" presName="txNode" presStyleLbl="fgAcc1" presStyleIdx="0" presStyleCnt="3">
        <dgm:presLayoutVars>
          <dgm:bulletEnabled val="1"/>
        </dgm:presLayoutVars>
      </dgm:prSet>
      <dgm:spPr/>
    </dgm:pt>
    <dgm:pt modelId="{2E66FD41-DC34-49A7-A54C-F4B2D5C155B7}" type="pres">
      <dgm:prSet presAssocID="{3C49DAA5-72EF-4B4D-970E-0F2CE53ADF80}" presName="compositeSpace" presStyleCnt="0"/>
      <dgm:spPr/>
    </dgm:pt>
    <dgm:pt modelId="{97D33ECD-221F-48B3-A983-1EAC711E745C}" type="pres">
      <dgm:prSet presAssocID="{AE2330D0-4EA0-47A6-BE2D-B251BC89B9EA}" presName="composite" presStyleCnt="0"/>
      <dgm:spPr/>
    </dgm:pt>
    <dgm:pt modelId="{2D237F45-7757-45EC-933D-2FB4511A3197}" type="pres">
      <dgm:prSet presAssocID="{AE2330D0-4EA0-47A6-BE2D-B251BC89B9EA}" presName="bgChev" presStyleLbl="node1" presStyleIdx="1" presStyleCnt="3">
        <dgm:style>
          <a:lnRef idx="1">
            <a:schemeClr val="accent2"/>
          </a:lnRef>
          <a:fillRef idx="2">
            <a:schemeClr val="accent2"/>
          </a:fillRef>
          <a:effectRef idx="1">
            <a:schemeClr val="accent2"/>
          </a:effectRef>
          <a:fontRef idx="minor">
            <a:schemeClr val="dk1"/>
          </a:fontRef>
        </dgm:style>
      </dgm:prSet>
      <dgm:spPr/>
    </dgm:pt>
    <dgm:pt modelId="{BAB6C76B-FAC6-42CF-B7A4-3C6E746086EC}" type="pres">
      <dgm:prSet presAssocID="{AE2330D0-4EA0-47A6-BE2D-B251BC89B9EA}" presName="txNode" presStyleLbl="fgAcc1" presStyleIdx="1" presStyleCnt="3">
        <dgm:presLayoutVars>
          <dgm:bulletEnabled val="1"/>
        </dgm:presLayoutVars>
      </dgm:prSet>
      <dgm:spPr/>
    </dgm:pt>
    <dgm:pt modelId="{84386B99-F28B-466E-8D3F-CEC2D73B527B}" type="pres">
      <dgm:prSet presAssocID="{698C06A6-1919-4974-B113-CC68B3F9D5BF}" presName="compositeSpace" presStyleCnt="0"/>
      <dgm:spPr/>
    </dgm:pt>
    <dgm:pt modelId="{F1A33C06-7DD1-427C-839E-E393F531E740}" type="pres">
      <dgm:prSet presAssocID="{4230C833-537B-4FE7-8AAB-CE03E6E2FE29}" presName="composite" presStyleCnt="0"/>
      <dgm:spPr/>
    </dgm:pt>
    <dgm:pt modelId="{403A7076-7961-43C4-9767-11DEDD8A6CE7}" type="pres">
      <dgm:prSet presAssocID="{4230C833-537B-4FE7-8AAB-CE03E6E2FE29}" presName="bgChev" presStyleLbl="node1" presStyleIdx="2" presStyleCnt="3">
        <dgm:style>
          <a:lnRef idx="1">
            <a:schemeClr val="accent4"/>
          </a:lnRef>
          <a:fillRef idx="2">
            <a:schemeClr val="accent4"/>
          </a:fillRef>
          <a:effectRef idx="1">
            <a:schemeClr val="accent4"/>
          </a:effectRef>
          <a:fontRef idx="minor">
            <a:schemeClr val="dk1"/>
          </a:fontRef>
        </dgm:style>
      </dgm:prSet>
      <dgm:spPr/>
    </dgm:pt>
    <dgm:pt modelId="{E55ADD3D-C08C-4A5A-80DA-0519776C3485}" type="pres">
      <dgm:prSet presAssocID="{4230C833-537B-4FE7-8AAB-CE03E6E2FE29}" presName="txNode" presStyleLbl="fgAcc1" presStyleIdx="2" presStyleCnt="3">
        <dgm:presLayoutVars>
          <dgm:bulletEnabled val="1"/>
        </dgm:presLayoutVars>
      </dgm:prSet>
      <dgm:spPr/>
    </dgm:pt>
  </dgm:ptLst>
  <dgm:cxnLst>
    <dgm:cxn modelId="{82ED4670-FFF2-4890-95C0-3E1667BD06E9}" type="presOf" srcId="{AE2330D0-4EA0-47A6-BE2D-B251BC89B9EA}" destId="{BAB6C76B-FAC6-42CF-B7A4-3C6E746086EC}" srcOrd="0" destOrd="0" presId="urn:microsoft.com/office/officeart/2005/8/layout/chevronAccent+Icon"/>
    <dgm:cxn modelId="{9518FC7B-1148-491B-BE60-76E1AC87BDE5}" srcId="{868B8290-BBAB-484B-AE97-CA5E0CD69A68}" destId="{DF1BE5CB-A773-4F47-8AB6-89F35B3EB2FF}" srcOrd="0" destOrd="0" parTransId="{0EB15FF5-3937-4DE1-B183-18862D694098}" sibTransId="{3C49DAA5-72EF-4B4D-970E-0F2CE53ADF80}"/>
    <dgm:cxn modelId="{8B0626D3-AA32-4F98-A37E-2DAE92320041}" type="presOf" srcId="{868B8290-BBAB-484B-AE97-CA5E0CD69A68}" destId="{3FD57B07-F2D0-413E-A440-E112617F8F75}" srcOrd="0" destOrd="0" presId="urn:microsoft.com/office/officeart/2005/8/layout/chevronAccent+Icon"/>
    <dgm:cxn modelId="{2C4A09E0-F4CD-46CD-8B1C-BB3FCDEAE753}" srcId="{868B8290-BBAB-484B-AE97-CA5E0CD69A68}" destId="{4230C833-537B-4FE7-8AAB-CE03E6E2FE29}" srcOrd="2" destOrd="0" parTransId="{AF8EE761-A1CF-4A8F-B8E7-4D6D2ED63F91}" sibTransId="{EAB00419-E254-4459-B23C-84DFB0759B51}"/>
    <dgm:cxn modelId="{94B6C8E1-107C-4119-B752-5365BF5C726B}" type="presOf" srcId="{4230C833-537B-4FE7-8AAB-CE03E6E2FE29}" destId="{E55ADD3D-C08C-4A5A-80DA-0519776C3485}" srcOrd="0" destOrd="0" presId="urn:microsoft.com/office/officeart/2005/8/layout/chevronAccent+Icon"/>
    <dgm:cxn modelId="{1F6A97E2-65E7-400E-9CA2-226779C65FCF}" type="presOf" srcId="{DF1BE5CB-A773-4F47-8AB6-89F35B3EB2FF}" destId="{6F842DF9-1B05-42AC-8D9A-2B2ABB1B65C8}" srcOrd="0" destOrd="0" presId="urn:microsoft.com/office/officeart/2005/8/layout/chevronAccent+Icon"/>
    <dgm:cxn modelId="{E07608F8-EDAA-421E-8753-7E06D00853DF}" srcId="{868B8290-BBAB-484B-AE97-CA5E0CD69A68}" destId="{AE2330D0-4EA0-47A6-BE2D-B251BC89B9EA}" srcOrd="1" destOrd="0" parTransId="{F5B00536-977F-4D8D-8AE1-8BDCB741E9B3}" sibTransId="{698C06A6-1919-4974-B113-CC68B3F9D5BF}"/>
    <dgm:cxn modelId="{AE97918B-332B-4DB3-A39F-5353A1E7ED1E}" type="presParOf" srcId="{3FD57B07-F2D0-413E-A440-E112617F8F75}" destId="{976CE65A-6CCF-4D66-B855-6FA8B8A671FF}" srcOrd="0" destOrd="0" presId="urn:microsoft.com/office/officeart/2005/8/layout/chevronAccent+Icon"/>
    <dgm:cxn modelId="{996BDDFE-CBCD-4B05-A1C1-19E4144F6F9A}" type="presParOf" srcId="{976CE65A-6CCF-4D66-B855-6FA8B8A671FF}" destId="{0CE2BB35-8BA6-41A3-9DAE-18F56A353E62}" srcOrd="0" destOrd="0" presId="urn:microsoft.com/office/officeart/2005/8/layout/chevronAccent+Icon"/>
    <dgm:cxn modelId="{B81AA9DB-89AB-4E25-819E-699F35F56D72}" type="presParOf" srcId="{976CE65A-6CCF-4D66-B855-6FA8B8A671FF}" destId="{6F842DF9-1B05-42AC-8D9A-2B2ABB1B65C8}" srcOrd="1" destOrd="0" presId="urn:microsoft.com/office/officeart/2005/8/layout/chevronAccent+Icon"/>
    <dgm:cxn modelId="{92794001-5984-4532-A2BB-E7411FAA6013}" type="presParOf" srcId="{3FD57B07-F2D0-413E-A440-E112617F8F75}" destId="{2E66FD41-DC34-49A7-A54C-F4B2D5C155B7}" srcOrd="1" destOrd="0" presId="urn:microsoft.com/office/officeart/2005/8/layout/chevronAccent+Icon"/>
    <dgm:cxn modelId="{44440A2E-D716-4FD2-8F19-6DD5E9CEF988}" type="presParOf" srcId="{3FD57B07-F2D0-413E-A440-E112617F8F75}" destId="{97D33ECD-221F-48B3-A983-1EAC711E745C}" srcOrd="2" destOrd="0" presId="urn:microsoft.com/office/officeart/2005/8/layout/chevronAccent+Icon"/>
    <dgm:cxn modelId="{1BAC3668-3BF2-4D2E-B2D2-4FD44C5CA666}" type="presParOf" srcId="{97D33ECD-221F-48B3-A983-1EAC711E745C}" destId="{2D237F45-7757-45EC-933D-2FB4511A3197}" srcOrd="0" destOrd="0" presId="urn:microsoft.com/office/officeart/2005/8/layout/chevronAccent+Icon"/>
    <dgm:cxn modelId="{CBB63B7C-0778-42D5-93FE-258A99863372}" type="presParOf" srcId="{97D33ECD-221F-48B3-A983-1EAC711E745C}" destId="{BAB6C76B-FAC6-42CF-B7A4-3C6E746086EC}" srcOrd="1" destOrd="0" presId="urn:microsoft.com/office/officeart/2005/8/layout/chevronAccent+Icon"/>
    <dgm:cxn modelId="{0D3EA55B-5566-4A00-981E-4B846AB77815}" type="presParOf" srcId="{3FD57B07-F2D0-413E-A440-E112617F8F75}" destId="{84386B99-F28B-466E-8D3F-CEC2D73B527B}" srcOrd="3" destOrd="0" presId="urn:microsoft.com/office/officeart/2005/8/layout/chevronAccent+Icon"/>
    <dgm:cxn modelId="{A3092B9F-CE60-4604-8E2A-A553BF2112D4}" type="presParOf" srcId="{3FD57B07-F2D0-413E-A440-E112617F8F75}" destId="{F1A33C06-7DD1-427C-839E-E393F531E740}" srcOrd="4" destOrd="0" presId="urn:microsoft.com/office/officeart/2005/8/layout/chevronAccent+Icon"/>
    <dgm:cxn modelId="{C89D4295-2E5E-4EB4-8AB0-7F21CCBD198C}" type="presParOf" srcId="{F1A33C06-7DD1-427C-839E-E393F531E740}" destId="{403A7076-7961-43C4-9767-11DEDD8A6CE7}" srcOrd="0" destOrd="0" presId="urn:microsoft.com/office/officeart/2005/8/layout/chevronAccent+Icon"/>
    <dgm:cxn modelId="{5C57FC41-00D1-446E-8426-7BBF120E069C}" type="presParOf" srcId="{F1A33C06-7DD1-427C-839E-E393F531E740}" destId="{E55ADD3D-C08C-4A5A-80DA-0519776C3485}" srcOrd="1" destOrd="0" presId="urn:microsoft.com/office/officeart/2005/8/layout/chevronAccent+Icon"/>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8D1466-5667-4501-BE6E-9B5DFA98B3A9}" type="doc">
      <dgm:prSet loTypeId="urn:microsoft.com/office/officeart/2005/8/layout/chevronAccent+Icon" loCatId="process" qsTypeId="urn:microsoft.com/office/officeart/2005/8/quickstyle/simple1" qsCatId="simple" csTypeId="urn:microsoft.com/office/officeart/2005/8/colors/accent1_2" csCatId="accent1" phldr="1"/>
      <dgm:spPr/>
    </dgm:pt>
    <dgm:pt modelId="{594A910A-FE66-41A7-B8A0-602DDCE05EEF}">
      <dgm:prSet phldrT="[Text]"/>
      <dgm:spPr/>
      <dgm:t>
        <a:bodyPr/>
        <a:lstStyle/>
        <a:p>
          <a:r>
            <a:rPr lang="en-IN" dirty="0"/>
            <a:t>Investigate the effects of changing window-size and window-overlap on predictive ability </a:t>
          </a:r>
        </a:p>
      </dgm:t>
    </dgm:pt>
    <dgm:pt modelId="{ABF900A1-F77B-4D83-B30D-36A6EA60F95E}" type="parTrans" cxnId="{2417E852-CB94-4A83-85D8-A1EA70103951}">
      <dgm:prSet/>
      <dgm:spPr/>
      <dgm:t>
        <a:bodyPr/>
        <a:lstStyle/>
        <a:p>
          <a:endParaRPr lang="en-IN"/>
        </a:p>
      </dgm:t>
    </dgm:pt>
    <dgm:pt modelId="{9D8CA7B9-91EC-4D16-9E35-ABE0B05D29E1}" type="sibTrans" cxnId="{2417E852-CB94-4A83-85D8-A1EA70103951}">
      <dgm:prSet/>
      <dgm:spPr/>
      <dgm:t>
        <a:bodyPr/>
        <a:lstStyle/>
        <a:p>
          <a:endParaRPr lang="en-IN"/>
        </a:p>
      </dgm:t>
    </dgm:pt>
    <dgm:pt modelId="{504B48B4-4C35-4ACD-B03C-3B4477B69883}">
      <dgm:prSet phldrT="[Text]"/>
      <dgm:spPr/>
      <dgm:t>
        <a:bodyPr/>
        <a:lstStyle/>
        <a:p>
          <a:r>
            <a:rPr lang="en-IN" dirty="0"/>
            <a:t>Select features and plot their mean and standard deviation </a:t>
          </a:r>
        </a:p>
      </dgm:t>
    </dgm:pt>
    <dgm:pt modelId="{A6A86CF0-077F-44CD-856E-560B28259986}" type="parTrans" cxnId="{F1CB99DE-F1E3-44A9-986C-6257D1FEFCF7}">
      <dgm:prSet/>
      <dgm:spPr/>
      <dgm:t>
        <a:bodyPr/>
        <a:lstStyle/>
        <a:p>
          <a:endParaRPr lang="en-IN"/>
        </a:p>
      </dgm:t>
    </dgm:pt>
    <dgm:pt modelId="{8D260596-16D4-46F7-8075-92764674237B}" type="sibTrans" cxnId="{F1CB99DE-F1E3-44A9-986C-6257D1FEFCF7}">
      <dgm:prSet/>
      <dgm:spPr/>
      <dgm:t>
        <a:bodyPr/>
        <a:lstStyle/>
        <a:p>
          <a:endParaRPr lang="en-IN"/>
        </a:p>
      </dgm:t>
    </dgm:pt>
    <dgm:pt modelId="{8CF04AC6-E519-43DE-B2E6-8F9489B35560}">
      <dgm:prSet phldrT="[Text]"/>
      <dgm:spPr/>
      <dgm:t>
        <a:bodyPr/>
        <a:lstStyle/>
        <a:p>
          <a:r>
            <a:rPr lang="en-IN" dirty="0"/>
            <a:t>Use live-time plotting to investigate the relationship between features and their mean and standard deviation</a:t>
          </a:r>
        </a:p>
      </dgm:t>
    </dgm:pt>
    <dgm:pt modelId="{84265897-EDFA-4CE1-B9BB-67E43F5F3DE3}" type="parTrans" cxnId="{C944CE52-0209-40D4-9647-1F29A46AC2D6}">
      <dgm:prSet/>
      <dgm:spPr/>
      <dgm:t>
        <a:bodyPr/>
        <a:lstStyle/>
        <a:p>
          <a:endParaRPr lang="en-IN"/>
        </a:p>
      </dgm:t>
    </dgm:pt>
    <dgm:pt modelId="{928CE9A6-2C02-4B8B-B8B9-0150DDFCEB61}" type="sibTrans" cxnId="{C944CE52-0209-40D4-9647-1F29A46AC2D6}">
      <dgm:prSet/>
      <dgm:spPr/>
      <dgm:t>
        <a:bodyPr/>
        <a:lstStyle/>
        <a:p>
          <a:endParaRPr lang="en-IN"/>
        </a:p>
      </dgm:t>
    </dgm:pt>
    <dgm:pt modelId="{6FCB785C-DD9A-415D-83FB-7EDA302E0D59}" type="pres">
      <dgm:prSet presAssocID="{FF8D1466-5667-4501-BE6E-9B5DFA98B3A9}" presName="Name0" presStyleCnt="0">
        <dgm:presLayoutVars>
          <dgm:dir/>
          <dgm:resizeHandles val="exact"/>
        </dgm:presLayoutVars>
      </dgm:prSet>
      <dgm:spPr/>
    </dgm:pt>
    <dgm:pt modelId="{F3EB428A-AEF7-4306-8310-12124C678424}" type="pres">
      <dgm:prSet presAssocID="{594A910A-FE66-41A7-B8A0-602DDCE05EEF}" presName="composite" presStyleCnt="0"/>
      <dgm:spPr/>
    </dgm:pt>
    <dgm:pt modelId="{36170ED1-BEB1-4D89-B2DD-F2DB853E2FE3}" type="pres">
      <dgm:prSet presAssocID="{594A910A-FE66-41A7-B8A0-602DDCE05EEF}" presName="bgChev" presStyleLbl="node1" presStyleIdx="0" presStyleCnt="3">
        <dgm:style>
          <a:lnRef idx="3">
            <a:schemeClr val="lt1"/>
          </a:lnRef>
          <a:fillRef idx="1">
            <a:schemeClr val="accent6"/>
          </a:fillRef>
          <a:effectRef idx="1">
            <a:schemeClr val="accent6"/>
          </a:effectRef>
          <a:fontRef idx="minor">
            <a:schemeClr val="lt1"/>
          </a:fontRef>
        </dgm:style>
      </dgm:prSet>
      <dgm:spPr/>
    </dgm:pt>
    <dgm:pt modelId="{0CB0A06D-E54E-41E2-89DC-CAD81F50A620}" type="pres">
      <dgm:prSet presAssocID="{594A910A-FE66-41A7-B8A0-602DDCE05EEF}" presName="txNode" presStyleLbl="fgAcc1" presStyleIdx="0" presStyleCnt="3">
        <dgm:presLayoutVars>
          <dgm:bulletEnabled val="1"/>
        </dgm:presLayoutVars>
      </dgm:prSet>
      <dgm:spPr/>
    </dgm:pt>
    <dgm:pt modelId="{53468307-C493-40A3-9F3D-64DDBC0A00D3}" type="pres">
      <dgm:prSet presAssocID="{9D8CA7B9-91EC-4D16-9E35-ABE0B05D29E1}" presName="compositeSpace" presStyleCnt="0"/>
      <dgm:spPr/>
    </dgm:pt>
    <dgm:pt modelId="{56F82E97-17AA-4BBF-B8FD-3FE8D46CFCF6}" type="pres">
      <dgm:prSet presAssocID="{504B48B4-4C35-4ACD-B03C-3B4477B69883}" presName="composite" presStyleCnt="0"/>
      <dgm:spPr/>
    </dgm:pt>
    <dgm:pt modelId="{0DFC2159-FDF6-4218-B9DC-0A0EBCF65F6C}" type="pres">
      <dgm:prSet presAssocID="{504B48B4-4C35-4ACD-B03C-3B4477B69883}" presName="bgChev" presStyleLbl="node1" presStyleIdx="1" presStyleCnt="3">
        <dgm:style>
          <a:lnRef idx="3">
            <a:schemeClr val="lt1"/>
          </a:lnRef>
          <a:fillRef idx="1">
            <a:schemeClr val="accent3"/>
          </a:fillRef>
          <a:effectRef idx="1">
            <a:schemeClr val="accent3"/>
          </a:effectRef>
          <a:fontRef idx="minor">
            <a:schemeClr val="lt1"/>
          </a:fontRef>
        </dgm:style>
      </dgm:prSet>
      <dgm:spPr/>
    </dgm:pt>
    <dgm:pt modelId="{76B61B55-4E39-4379-B01A-528A270FC8F5}" type="pres">
      <dgm:prSet presAssocID="{504B48B4-4C35-4ACD-B03C-3B4477B69883}" presName="txNode" presStyleLbl="fgAcc1" presStyleIdx="1" presStyleCnt="3">
        <dgm:presLayoutVars>
          <dgm:bulletEnabled val="1"/>
        </dgm:presLayoutVars>
      </dgm:prSet>
      <dgm:spPr/>
    </dgm:pt>
    <dgm:pt modelId="{AFC5B540-C068-43FB-BC9F-DEB25779C4B1}" type="pres">
      <dgm:prSet presAssocID="{8D260596-16D4-46F7-8075-92764674237B}" presName="compositeSpace" presStyleCnt="0"/>
      <dgm:spPr/>
    </dgm:pt>
    <dgm:pt modelId="{9D4D14F0-0D59-4B92-91E4-504AA7A5DAEC}" type="pres">
      <dgm:prSet presAssocID="{8CF04AC6-E519-43DE-B2E6-8F9489B35560}" presName="composite" presStyleCnt="0"/>
      <dgm:spPr/>
    </dgm:pt>
    <dgm:pt modelId="{C5307FC0-2E0C-4806-83A9-F7522D384E5D}" type="pres">
      <dgm:prSet presAssocID="{8CF04AC6-E519-43DE-B2E6-8F9489B35560}" presName="bgChev" presStyleLbl="node1" presStyleIdx="2" presStyleCnt="3">
        <dgm:style>
          <a:lnRef idx="3">
            <a:schemeClr val="lt1"/>
          </a:lnRef>
          <a:fillRef idx="1">
            <a:schemeClr val="accent4"/>
          </a:fillRef>
          <a:effectRef idx="1">
            <a:schemeClr val="accent4"/>
          </a:effectRef>
          <a:fontRef idx="minor">
            <a:schemeClr val="lt1"/>
          </a:fontRef>
        </dgm:style>
      </dgm:prSet>
      <dgm:spPr/>
    </dgm:pt>
    <dgm:pt modelId="{C3FCA127-1780-4B2F-9074-F5C77D7FB1E4}" type="pres">
      <dgm:prSet presAssocID="{8CF04AC6-E519-43DE-B2E6-8F9489B35560}" presName="txNode" presStyleLbl="fgAcc1" presStyleIdx="2" presStyleCnt="3">
        <dgm:presLayoutVars>
          <dgm:bulletEnabled val="1"/>
        </dgm:presLayoutVars>
      </dgm:prSet>
      <dgm:spPr/>
    </dgm:pt>
  </dgm:ptLst>
  <dgm:cxnLst>
    <dgm:cxn modelId="{58E89D20-D8B5-4D62-8949-ADA84D3882C5}" type="presOf" srcId="{8CF04AC6-E519-43DE-B2E6-8F9489B35560}" destId="{C3FCA127-1780-4B2F-9074-F5C77D7FB1E4}" srcOrd="0" destOrd="0" presId="urn:microsoft.com/office/officeart/2005/8/layout/chevronAccent+Icon"/>
    <dgm:cxn modelId="{CACEBC2A-B3A3-44F0-8BDC-8F5CF1C410AE}" type="presOf" srcId="{FF8D1466-5667-4501-BE6E-9B5DFA98B3A9}" destId="{6FCB785C-DD9A-415D-83FB-7EDA302E0D59}" srcOrd="0" destOrd="0" presId="urn:microsoft.com/office/officeart/2005/8/layout/chevronAccent+Icon"/>
    <dgm:cxn modelId="{C944CE52-0209-40D4-9647-1F29A46AC2D6}" srcId="{FF8D1466-5667-4501-BE6E-9B5DFA98B3A9}" destId="{8CF04AC6-E519-43DE-B2E6-8F9489B35560}" srcOrd="2" destOrd="0" parTransId="{84265897-EDFA-4CE1-B9BB-67E43F5F3DE3}" sibTransId="{928CE9A6-2C02-4B8B-B8B9-0150DDFCEB61}"/>
    <dgm:cxn modelId="{2417E852-CB94-4A83-85D8-A1EA70103951}" srcId="{FF8D1466-5667-4501-BE6E-9B5DFA98B3A9}" destId="{594A910A-FE66-41A7-B8A0-602DDCE05EEF}" srcOrd="0" destOrd="0" parTransId="{ABF900A1-F77B-4D83-B30D-36A6EA60F95E}" sibTransId="{9D8CA7B9-91EC-4D16-9E35-ABE0B05D29E1}"/>
    <dgm:cxn modelId="{3EA66988-8997-4413-8FBB-DDE54EB0122C}" type="presOf" srcId="{504B48B4-4C35-4ACD-B03C-3B4477B69883}" destId="{76B61B55-4E39-4379-B01A-528A270FC8F5}" srcOrd="0" destOrd="0" presId="urn:microsoft.com/office/officeart/2005/8/layout/chevronAccent+Icon"/>
    <dgm:cxn modelId="{E3FEC3C3-2EEF-4CA5-BC8B-F0B75E4E839C}" type="presOf" srcId="{594A910A-FE66-41A7-B8A0-602DDCE05EEF}" destId="{0CB0A06D-E54E-41E2-89DC-CAD81F50A620}" srcOrd="0" destOrd="0" presId="urn:microsoft.com/office/officeart/2005/8/layout/chevronAccent+Icon"/>
    <dgm:cxn modelId="{F1CB99DE-F1E3-44A9-986C-6257D1FEFCF7}" srcId="{FF8D1466-5667-4501-BE6E-9B5DFA98B3A9}" destId="{504B48B4-4C35-4ACD-B03C-3B4477B69883}" srcOrd="1" destOrd="0" parTransId="{A6A86CF0-077F-44CD-856E-560B28259986}" sibTransId="{8D260596-16D4-46F7-8075-92764674237B}"/>
    <dgm:cxn modelId="{1987853C-1492-4F0C-BBAC-660A26FD77B1}" type="presParOf" srcId="{6FCB785C-DD9A-415D-83FB-7EDA302E0D59}" destId="{F3EB428A-AEF7-4306-8310-12124C678424}" srcOrd="0" destOrd="0" presId="urn:microsoft.com/office/officeart/2005/8/layout/chevronAccent+Icon"/>
    <dgm:cxn modelId="{9FA9CDDC-1222-4B2A-BEE3-6F538F91FC3F}" type="presParOf" srcId="{F3EB428A-AEF7-4306-8310-12124C678424}" destId="{36170ED1-BEB1-4D89-B2DD-F2DB853E2FE3}" srcOrd="0" destOrd="0" presId="urn:microsoft.com/office/officeart/2005/8/layout/chevronAccent+Icon"/>
    <dgm:cxn modelId="{87F417F0-6C42-4581-A546-3F9EAB87DA13}" type="presParOf" srcId="{F3EB428A-AEF7-4306-8310-12124C678424}" destId="{0CB0A06D-E54E-41E2-89DC-CAD81F50A620}" srcOrd="1" destOrd="0" presId="urn:microsoft.com/office/officeart/2005/8/layout/chevronAccent+Icon"/>
    <dgm:cxn modelId="{4585FC6A-196A-4F02-A5DE-6D3D2D431DC0}" type="presParOf" srcId="{6FCB785C-DD9A-415D-83FB-7EDA302E0D59}" destId="{53468307-C493-40A3-9F3D-64DDBC0A00D3}" srcOrd="1" destOrd="0" presId="urn:microsoft.com/office/officeart/2005/8/layout/chevronAccent+Icon"/>
    <dgm:cxn modelId="{204EDFAF-5F17-492E-9FC4-FF6272CD97C9}" type="presParOf" srcId="{6FCB785C-DD9A-415D-83FB-7EDA302E0D59}" destId="{56F82E97-17AA-4BBF-B8FD-3FE8D46CFCF6}" srcOrd="2" destOrd="0" presId="urn:microsoft.com/office/officeart/2005/8/layout/chevronAccent+Icon"/>
    <dgm:cxn modelId="{D8B129EB-3719-4EEF-A063-779D61AAA83D}" type="presParOf" srcId="{56F82E97-17AA-4BBF-B8FD-3FE8D46CFCF6}" destId="{0DFC2159-FDF6-4218-B9DC-0A0EBCF65F6C}" srcOrd="0" destOrd="0" presId="urn:microsoft.com/office/officeart/2005/8/layout/chevronAccent+Icon"/>
    <dgm:cxn modelId="{152A9892-B6A0-44CE-B5DB-14972F544DFE}" type="presParOf" srcId="{56F82E97-17AA-4BBF-B8FD-3FE8D46CFCF6}" destId="{76B61B55-4E39-4379-B01A-528A270FC8F5}" srcOrd="1" destOrd="0" presId="urn:microsoft.com/office/officeart/2005/8/layout/chevronAccent+Icon"/>
    <dgm:cxn modelId="{B00ABEEB-6C82-45D3-AEA4-952F1323C763}" type="presParOf" srcId="{6FCB785C-DD9A-415D-83FB-7EDA302E0D59}" destId="{AFC5B540-C068-43FB-BC9F-DEB25779C4B1}" srcOrd="3" destOrd="0" presId="urn:microsoft.com/office/officeart/2005/8/layout/chevronAccent+Icon"/>
    <dgm:cxn modelId="{C45BC23F-D775-40C2-915D-BC0C6E18BA0C}" type="presParOf" srcId="{6FCB785C-DD9A-415D-83FB-7EDA302E0D59}" destId="{9D4D14F0-0D59-4B92-91E4-504AA7A5DAEC}" srcOrd="4" destOrd="0" presId="urn:microsoft.com/office/officeart/2005/8/layout/chevronAccent+Icon"/>
    <dgm:cxn modelId="{48A799B8-AF1F-4F04-B246-F39A44656788}" type="presParOf" srcId="{9D4D14F0-0D59-4B92-91E4-504AA7A5DAEC}" destId="{C5307FC0-2E0C-4806-83A9-F7522D384E5D}" srcOrd="0" destOrd="0" presId="urn:microsoft.com/office/officeart/2005/8/layout/chevronAccent+Icon"/>
    <dgm:cxn modelId="{5AB56002-AE99-4F6C-95CA-564D30818091}" type="presParOf" srcId="{9D4D14F0-0D59-4B92-91E4-504AA7A5DAEC}" destId="{C3FCA127-1780-4B2F-9074-F5C77D7FB1E4}" srcOrd="1" destOrd="0" presId="urn:microsoft.com/office/officeart/2005/8/layout/chevronAccent+Icon"/>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2BB35-8BA6-41A3-9DAE-18F56A353E62}">
      <dsp:nvSpPr>
        <dsp:cNvPr id="0" name=""/>
        <dsp:cNvSpPr/>
      </dsp:nvSpPr>
      <dsp:spPr>
        <a:xfrm>
          <a:off x="931" y="830602"/>
          <a:ext cx="2340429" cy="903405"/>
        </a:xfrm>
        <a:prstGeom prst="chevron">
          <a:avLst>
            <a:gd name="adj" fmla="val 40000"/>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solidFill>
            <a:schemeClr val="accent1"/>
          </a:solidFill>
          <a:prstDash val="solid"/>
          <a:miter lim="800000"/>
        </a:ln>
        <a:effectLst/>
      </dsp:spPr>
      <dsp:style>
        <a:lnRef idx="1">
          <a:schemeClr val="accent1"/>
        </a:lnRef>
        <a:fillRef idx="2">
          <a:schemeClr val="accent1"/>
        </a:fillRef>
        <a:effectRef idx="1">
          <a:schemeClr val="accent1"/>
        </a:effectRef>
        <a:fontRef idx="minor">
          <a:schemeClr val="dk1"/>
        </a:fontRef>
      </dsp:style>
    </dsp:sp>
    <dsp:sp modelId="{6F842DF9-1B05-42AC-8D9A-2B2ABB1B65C8}">
      <dsp:nvSpPr>
        <dsp:cNvPr id="0" name=""/>
        <dsp:cNvSpPr/>
      </dsp:nvSpPr>
      <dsp:spPr>
        <a:xfrm>
          <a:off x="625046" y="1056453"/>
          <a:ext cx="1976363" cy="9034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Collect and analyse acoustic emission data </a:t>
          </a:r>
        </a:p>
      </dsp:txBody>
      <dsp:txXfrm>
        <a:off x="651506" y="1082913"/>
        <a:ext cx="1923443" cy="850485"/>
      </dsp:txXfrm>
    </dsp:sp>
    <dsp:sp modelId="{2D237F45-7757-45EC-933D-2FB4511A3197}">
      <dsp:nvSpPr>
        <dsp:cNvPr id="0" name=""/>
        <dsp:cNvSpPr/>
      </dsp:nvSpPr>
      <dsp:spPr>
        <a:xfrm>
          <a:off x="2674222" y="830602"/>
          <a:ext cx="2340429" cy="903405"/>
        </a:xfrm>
        <a:prstGeom prst="chevron">
          <a:avLst>
            <a:gd name="adj" fmla="val 40000"/>
          </a:avLst>
        </a:prstGeom>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6350" cap="flat" cmpd="sng" algn="ctr">
          <a:solidFill>
            <a:schemeClr val="accent2"/>
          </a:solidFill>
          <a:prstDash val="solid"/>
          <a:miter lim="800000"/>
        </a:ln>
        <a:effectLst/>
      </dsp:spPr>
      <dsp:style>
        <a:lnRef idx="1">
          <a:schemeClr val="accent2"/>
        </a:lnRef>
        <a:fillRef idx="2">
          <a:schemeClr val="accent2"/>
        </a:fillRef>
        <a:effectRef idx="1">
          <a:schemeClr val="accent2"/>
        </a:effectRef>
        <a:fontRef idx="minor">
          <a:schemeClr val="dk1"/>
        </a:fontRef>
      </dsp:style>
    </dsp:sp>
    <dsp:sp modelId="{BAB6C76B-FAC6-42CF-B7A4-3C6E746086EC}">
      <dsp:nvSpPr>
        <dsp:cNvPr id="0" name=""/>
        <dsp:cNvSpPr/>
      </dsp:nvSpPr>
      <dsp:spPr>
        <a:xfrm>
          <a:off x="3298337" y="1056453"/>
          <a:ext cx="1976363" cy="9034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Identify appropriate and inappropriate feature groups </a:t>
          </a:r>
        </a:p>
      </dsp:txBody>
      <dsp:txXfrm>
        <a:off x="3324797" y="1082913"/>
        <a:ext cx="1923443" cy="850485"/>
      </dsp:txXfrm>
    </dsp:sp>
    <dsp:sp modelId="{403A7076-7961-43C4-9767-11DEDD8A6CE7}">
      <dsp:nvSpPr>
        <dsp:cNvPr id="0" name=""/>
        <dsp:cNvSpPr/>
      </dsp:nvSpPr>
      <dsp:spPr>
        <a:xfrm>
          <a:off x="5347513" y="830602"/>
          <a:ext cx="2340429" cy="903405"/>
        </a:xfrm>
        <a:prstGeom prst="chevron">
          <a:avLst>
            <a:gd name="adj" fmla="val 40000"/>
          </a:avLst>
        </a:prstGeom>
        <a:gradFill rotWithShape="1">
          <a:gsLst>
            <a:gs pos="0">
              <a:schemeClr val="accent4">
                <a:lumMod val="110000"/>
                <a:satMod val="105000"/>
                <a:tint val="67000"/>
              </a:schemeClr>
            </a:gs>
            <a:gs pos="50000">
              <a:schemeClr val="accent4">
                <a:lumMod val="105000"/>
                <a:satMod val="103000"/>
                <a:tint val="73000"/>
              </a:schemeClr>
            </a:gs>
            <a:gs pos="100000">
              <a:schemeClr val="accent4">
                <a:lumMod val="105000"/>
                <a:satMod val="109000"/>
                <a:tint val="81000"/>
              </a:schemeClr>
            </a:gs>
          </a:gsLst>
          <a:lin ang="5400000" scaled="0"/>
        </a:gradFill>
        <a:ln w="6350" cap="flat" cmpd="sng" algn="ctr">
          <a:solidFill>
            <a:schemeClr val="accent4"/>
          </a:solidFill>
          <a:prstDash val="solid"/>
          <a:miter lim="800000"/>
        </a:ln>
        <a:effectLst/>
      </dsp:spPr>
      <dsp:style>
        <a:lnRef idx="1">
          <a:schemeClr val="accent4"/>
        </a:lnRef>
        <a:fillRef idx="2">
          <a:schemeClr val="accent4"/>
        </a:fillRef>
        <a:effectRef idx="1">
          <a:schemeClr val="accent4"/>
        </a:effectRef>
        <a:fontRef idx="minor">
          <a:schemeClr val="dk1"/>
        </a:fontRef>
      </dsp:style>
    </dsp:sp>
    <dsp:sp modelId="{E55ADD3D-C08C-4A5A-80DA-0519776C3485}">
      <dsp:nvSpPr>
        <dsp:cNvPr id="0" name=""/>
        <dsp:cNvSpPr/>
      </dsp:nvSpPr>
      <dsp:spPr>
        <a:xfrm>
          <a:off x="5971628" y="1056453"/>
          <a:ext cx="1976363" cy="90340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IN" sz="1300" kern="1200" dirty="0"/>
            <a:t>Categorize features based on predictive analysis with respect to CHF </a:t>
          </a:r>
        </a:p>
      </dsp:txBody>
      <dsp:txXfrm>
        <a:off x="5998088" y="1082913"/>
        <a:ext cx="1923443" cy="85048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170ED1-BEB1-4D89-B2DD-F2DB853E2FE3}">
      <dsp:nvSpPr>
        <dsp:cNvPr id="0" name=""/>
        <dsp:cNvSpPr/>
      </dsp:nvSpPr>
      <dsp:spPr>
        <a:xfrm>
          <a:off x="973" y="1116015"/>
          <a:ext cx="2444899" cy="943731"/>
        </a:xfrm>
        <a:prstGeom prst="chevron">
          <a:avLst>
            <a:gd name="adj" fmla="val 40000"/>
          </a:avLst>
        </a:prstGeom>
        <a:solidFill>
          <a:schemeClr val="accent6"/>
        </a:solidFill>
        <a:ln w="19050" cap="flat" cmpd="sng" algn="ctr">
          <a:solidFill>
            <a:schemeClr val="lt1"/>
          </a:solidFill>
          <a:prstDash val="solid"/>
          <a:miter lim="800000"/>
        </a:ln>
        <a:effectLst/>
      </dsp:spPr>
      <dsp:style>
        <a:lnRef idx="3">
          <a:schemeClr val="lt1"/>
        </a:lnRef>
        <a:fillRef idx="1">
          <a:schemeClr val="accent6"/>
        </a:fillRef>
        <a:effectRef idx="1">
          <a:schemeClr val="accent6"/>
        </a:effectRef>
        <a:fontRef idx="minor">
          <a:schemeClr val="lt1"/>
        </a:fontRef>
      </dsp:style>
    </dsp:sp>
    <dsp:sp modelId="{0CB0A06D-E54E-41E2-89DC-CAD81F50A620}">
      <dsp:nvSpPr>
        <dsp:cNvPr id="0" name=""/>
        <dsp:cNvSpPr/>
      </dsp:nvSpPr>
      <dsp:spPr>
        <a:xfrm>
          <a:off x="652946" y="1351948"/>
          <a:ext cx="2064581" cy="9437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Investigate the effects of changing window-size and window-overlap on predictive ability </a:t>
          </a:r>
        </a:p>
      </dsp:txBody>
      <dsp:txXfrm>
        <a:off x="680587" y="1379589"/>
        <a:ext cx="2009299" cy="888449"/>
      </dsp:txXfrm>
    </dsp:sp>
    <dsp:sp modelId="{0DFC2159-FDF6-4218-B9DC-0A0EBCF65F6C}">
      <dsp:nvSpPr>
        <dsp:cNvPr id="0" name=""/>
        <dsp:cNvSpPr/>
      </dsp:nvSpPr>
      <dsp:spPr>
        <a:xfrm>
          <a:off x="2793591" y="1116015"/>
          <a:ext cx="2444899" cy="943731"/>
        </a:xfrm>
        <a:prstGeom prst="chevron">
          <a:avLst>
            <a:gd name="adj" fmla="val 40000"/>
          </a:avLst>
        </a:prstGeom>
        <a:solidFill>
          <a:schemeClr val="accent3"/>
        </a:solidFill>
        <a:ln w="19050" cap="flat" cmpd="sng" algn="ctr">
          <a:solidFill>
            <a:schemeClr val="lt1"/>
          </a:solidFill>
          <a:prstDash val="solid"/>
          <a:miter lim="800000"/>
        </a:ln>
        <a:effectLst/>
      </dsp:spPr>
      <dsp:style>
        <a:lnRef idx="3">
          <a:schemeClr val="lt1"/>
        </a:lnRef>
        <a:fillRef idx="1">
          <a:schemeClr val="accent3"/>
        </a:fillRef>
        <a:effectRef idx="1">
          <a:schemeClr val="accent3"/>
        </a:effectRef>
        <a:fontRef idx="minor">
          <a:schemeClr val="lt1"/>
        </a:fontRef>
      </dsp:style>
    </dsp:sp>
    <dsp:sp modelId="{76B61B55-4E39-4379-B01A-528A270FC8F5}">
      <dsp:nvSpPr>
        <dsp:cNvPr id="0" name=""/>
        <dsp:cNvSpPr/>
      </dsp:nvSpPr>
      <dsp:spPr>
        <a:xfrm>
          <a:off x="3445565" y="1351948"/>
          <a:ext cx="2064581" cy="9437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Select features and plot their mean and standard deviation </a:t>
          </a:r>
        </a:p>
      </dsp:txBody>
      <dsp:txXfrm>
        <a:off x="3473206" y="1379589"/>
        <a:ext cx="2009299" cy="888449"/>
      </dsp:txXfrm>
    </dsp:sp>
    <dsp:sp modelId="{C5307FC0-2E0C-4806-83A9-F7522D384E5D}">
      <dsp:nvSpPr>
        <dsp:cNvPr id="0" name=""/>
        <dsp:cNvSpPr/>
      </dsp:nvSpPr>
      <dsp:spPr>
        <a:xfrm>
          <a:off x="5586210" y="1116015"/>
          <a:ext cx="2444899" cy="943731"/>
        </a:xfrm>
        <a:prstGeom prst="chevron">
          <a:avLst>
            <a:gd name="adj" fmla="val 40000"/>
          </a:avLst>
        </a:prstGeom>
        <a:solidFill>
          <a:schemeClr val="accent4"/>
        </a:solidFill>
        <a:ln w="19050" cap="flat" cmpd="sng" algn="ctr">
          <a:solidFill>
            <a:schemeClr val="lt1"/>
          </a:solidFill>
          <a:prstDash val="solid"/>
          <a:miter lim="800000"/>
        </a:ln>
        <a:effectLst/>
      </dsp:spPr>
      <dsp:style>
        <a:lnRef idx="3">
          <a:schemeClr val="lt1"/>
        </a:lnRef>
        <a:fillRef idx="1">
          <a:schemeClr val="accent4"/>
        </a:fillRef>
        <a:effectRef idx="1">
          <a:schemeClr val="accent4"/>
        </a:effectRef>
        <a:fontRef idx="minor">
          <a:schemeClr val="lt1"/>
        </a:fontRef>
      </dsp:style>
    </dsp:sp>
    <dsp:sp modelId="{C3FCA127-1780-4B2F-9074-F5C77D7FB1E4}">
      <dsp:nvSpPr>
        <dsp:cNvPr id="0" name=""/>
        <dsp:cNvSpPr/>
      </dsp:nvSpPr>
      <dsp:spPr>
        <a:xfrm>
          <a:off x="6238183" y="1351948"/>
          <a:ext cx="2064581" cy="943731"/>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IN" sz="1200" kern="1200" dirty="0"/>
            <a:t>Use live-time plotting to investigate the relationship between features and their mean and standard deviation</a:t>
          </a:r>
        </a:p>
      </dsp:txBody>
      <dsp:txXfrm>
        <a:off x="6265824" y="1379589"/>
        <a:ext cx="2009299" cy="888449"/>
      </dsp:txXfrm>
    </dsp:sp>
  </dsp:spTree>
</dsp:drawing>
</file>

<file path=ppt/diagrams/layout1.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Accent+Icon">
  <dgm:title val="Chevron Accent Process"/>
  <dgm:desc val="Use to show sequential steps in a task, process, or workflow, or to emphasize movement or direction. Works best with minimal Level 1 and Level 2 text."/>
  <dgm:catLst>
    <dgm:cat type="process" pri="9500"/>
    <dgm:cat type="officeonline" pri="2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osite" refType="w"/>
      <dgm:constr type="primFontSz" for="des" forName="txNode" op="equ" val="65"/>
      <dgm:constr type="w" for="ch" forName="compositeSpace" refType="w" refFor="ch" refForName="composite" fact="0.028"/>
    </dgm:constrLst>
    <dgm:ruleLst/>
    <dgm:forEach name="Name4" axis="ch" ptType="node">
      <dgm:layoutNode name="composite">
        <dgm:alg type="composite"/>
        <dgm:shape xmlns:r="http://schemas.openxmlformats.org/officeDocument/2006/relationships" r:blip="">
          <dgm:adjLst/>
        </dgm:shape>
        <dgm:presOf/>
        <dgm:choose name="Name5">
          <dgm:if name="Name6" func="var" arg="dir" op="equ" val="norm">
            <dgm:constrLst>
              <dgm:constr type="l" for="ch" forName="bgChev"/>
              <dgm:constr type="w" for="ch" forName="bgChev" refType="w" fact="0.9"/>
              <dgm:constr type="t" for="ch" forName="bgChev"/>
              <dgm:constr type="h" for="ch" forName="bgChev" refType="w" refFor="ch" refForName="bgChev" fact="0.386"/>
              <dgm:constr type="l" for="ch" forName="txNode" refType="w" fact="0.24"/>
              <dgm:constr type="w" for="ch" forName="txNode" refType="w" fact="0.76"/>
              <dgm:constr type="t" for="ch" forName="txNode" refType="h" refFor="ch" refForName="bgChev" fact="0.25"/>
              <dgm:constr type="h" for="ch" forName="txNode" refType="h" refFor="ch" refForName="bgChev"/>
            </dgm:constrLst>
          </dgm:if>
          <dgm:else name="Name7">
            <dgm:constrLst>
              <dgm:constr type="l" for="ch" forName="bgChev" refType="w" fact="0.1"/>
              <dgm:constr type="w" for="ch" forName="bgChev" refType="w" fact="0.9"/>
              <dgm:constr type="t" for="ch" forName="bgChev"/>
              <dgm:constr type="h" for="ch" forName="bgChev" refType="w" refFor="ch" refForName="bgChev" fact="0.386"/>
              <dgm:constr type="l" for="ch" forName="txNode"/>
              <dgm:constr type="w" for="ch" forName="txNode" refType="w" fact="0.76"/>
              <dgm:constr type="t" for="ch" forName="txNode" refType="h" refFor="ch" refForName="bgChev" fact="0.25"/>
              <dgm:constr type="h" for="ch" forName="txNode" refType="h" refFor="ch" refForName="bgChev"/>
            </dgm:constrLst>
          </dgm:else>
        </dgm:choose>
        <dgm:ruleLst/>
        <dgm:layoutNode name="bgChev" styleLbl="node1">
          <dgm:alg type="sp"/>
          <dgm:choose name="Name8">
            <dgm:if name="Name9" func="var" arg="dir" op="equ" val="norm">
              <dgm:shape xmlns:r="http://schemas.openxmlformats.org/officeDocument/2006/relationships" type="chevron" r:blip="">
                <dgm:adjLst>
                  <dgm:adj idx="1" val="0.4"/>
                </dgm:adjLst>
              </dgm:shape>
            </dgm:if>
            <dgm:else name="Name10">
              <dgm:shape xmlns:r="http://schemas.openxmlformats.org/officeDocument/2006/relationships" rot="180" type="chevron" r:blip="">
                <dgm:adjLst>
                  <dgm:adj idx="1" val="0.4"/>
                </dgm:adjLst>
              </dgm:shape>
            </dgm:else>
          </dgm:choose>
          <dgm:presOf/>
          <dgm:constrLst/>
        </dgm:layoutNode>
        <dgm:layoutNode name="txNode" styleLbl="fgAcc1">
          <dgm:varLst>
            <dgm:bulletEnabled val="1"/>
          </dgm:varLst>
          <dgm:alg type="tx"/>
          <dgm:shape xmlns:r="http://schemas.openxmlformats.org/officeDocument/2006/relationships" type="roundRect" r:blip="">
            <dgm:adjLst>
              <dgm:adj idx="1" val="0.1"/>
            </dgm:adjLst>
          </dgm:shape>
          <dgm:presOf axis="desOrSelf" ptType="node"/>
          <dgm:ruleLst>
            <dgm:rule type="primFontSz" val="5" fact="NaN" max="NaN"/>
          </dgm:ruleLst>
        </dgm:layoutNode>
      </dgm:layoutNode>
      <dgm:forEach name="Name11" axis="followSib" ptType="sibTrans" cnt="1">
        <dgm:layoutNode name="compositeSpace">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6B3C30-C71F-4910-8B9C-F87EE80EDEA8}" type="datetimeFigureOut">
              <a:rPr lang="en-IN" smtClean="0"/>
              <a:t>08-05-2023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45C98E-6E5A-4703-96D1-0FE2CB5F54B0}" type="slidenum">
              <a:rPr lang="en-IN" smtClean="0"/>
              <a:t>‹#›</a:t>
            </a:fld>
            <a:endParaRPr lang="en-IN"/>
          </a:p>
        </p:txBody>
      </p:sp>
    </p:spTree>
    <p:extLst>
      <p:ext uri="{BB962C8B-B14F-4D97-AF65-F5344CB8AC3E}">
        <p14:creationId xmlns:p14="http://schemas.microsoft.com/office/powerpoint/2010/main" val="415860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52650-D91B-50C4-0694-75D20A5EE4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2F22437-1528-8D11-9CA3-80D9F09A90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C6C4AC-DB7A-F654-3437-C52D78E312E4}"/>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5" name="Footer Placeholder 4">
            <a:extLst>
              <a:ext uri="{FF2B5EF4-FFF2-40B4-BE49-F238E27FC236}">
                <a16:creationId xmlns:a16="http://schemas.microsoft.com/office/drawing/2014/main" id="{CB104D47-F641-A088-6B03-4DC8102A66F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AC4E4B-E614-E9E8-5349-1ABF2526CDE0}"/>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1661933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24F3-4073-F0B3-4024-9BE3B75016B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3D289A-7A37-E402-5A2F-5E2919AF46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1FA60A-CBEF-FA66-7E1D-0D8E119D8200}"/>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5" name="Footer Placeholder 4">
            <a:extLst>
              <a:ext uri="{FF2B5EF4-FFF2-40B4-BE49-F238E27FC236}">
                <a16:creationId xmlns:a16="http://schemas.microsoft.com/office/drawing/2014/main" id="{9F67998C-BB1F-F0C6-1317-DEEC208697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DADCB45-8BA8-6E46-6512-600D834D07D6}"/>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8191369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EFB3ED5-2669-126D-FAF1-16780F119B8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87C2312-917F-4A30-2DC2-8ECE1B26DA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B3E2182-F4DB-9D12-4BBB-DD29ADD58B55}"/>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5" name="Footer Placeholder 4">
            <a:extLst>
              <a:ext uri="{FF2B5EF4-FFF2-40B4-BE49-F238E27FC236}">
                <a16:creationId xmlns:a16="http://schemas.microsoft.com/office/drawing/2014/main" id="{6BFC884E-2616-5D31-E03C-135C724184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08925E-4027-D5C1-EF79-661B394C0E9B}"/>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6425374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D1E03-3C7B-4A97-B589-379053D6747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8B7AF62-FBEE-E370-BEA4-FFEE5A515F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E16DAA35-C90C-3FC0-D138-841608B0CB0C}"/>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5" name="Footer Placeholder 4">
            <a:extLst>
              <a:ext uri="{FF2B5EF4-FFF2-40B4-BE49-F238E27FC236}">
                <a16:creationId xmlns:a16="http://schemas.microsoft.com/office/drawing/2014/main" id="{28E4EFE6-2853-9483-6AFF-22B1285D80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C38466F-821D-216B-8C46-7BC82819B291}"/>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1303546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A9697-D26E-5CE8-A8CE-D5541E7975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700109-5AC6-DBBA-9706-1A6F8739453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DE5BD22-73EA-CF65-5135-8002833A2704}"/>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5" name="Footer Placeholder 4">
            <a:extLst>
              <a:ext uri="{FF2B5EF4-FFF2-40B4-BE49-F238E27FC236}">
                <a16:creationId xmlns:a16="http://schemas.microsoft.com/office/drawing/2014/main" id="{72E7F8DB-8D02-9C4B-25B6-56A800F8331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C83D8D6-CA2A-A41F-4F2D-B86DBBE39004}"/>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1534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0C9B4-B0DC-3330-D31D-FD32679DBBD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4608BA3-2143-F6C1-69C6-3136FB2A79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50ACEF-DE83-51F2-C69A-13CDECB51F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EE61597-F978-E64A-A904-F82854542394}"/>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6" name="Footer Placeholder 5">
            <a:extLst>
              <a:ext uri="{FF2B5EF4-FFF2-40B4-BE49-F238E27FC236}">
                <a16:creationId xmlns:a16="http://schemas.microsoft.com/office/drawing/2014/main" id="{92A0FFAF-E3E8-D014-0EDA-DB57D0ACFE4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90129DA-76B7-61A5-8AB6-37789B2301F3}"/>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259512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1115E-D29F-5245-3D6D-259F81756FC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62AA26F-1DF7-DDFF-AA3E-0D29666A5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24EE7A3-8B53-B00E-6DCC-22EA2B614CC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22362F7-0C70-D206-0B41-82989E603F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74031C5-948C-690A-F822-EF605382C3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3811842-CB4E-E299-E68A-EB5B1000587A}"/>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8" name="Footer Placeholder 7">
            <a:extLst>
              <a:ext uri="{FF2B5EF4-FFF2-40B4-BE49-F238E27FC236}">
                <a16:creationId xmlns:a16="http://schemas.microsoft.com/office/drawing/2014/main" id="{09A41CC9-082C-67E3-8519-D16A69EB65B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EF3A8E8-C7FE-68C5-891C-FBAC5EE83889}"/>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1139966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90F1E-494F-5122-8CD6-F6A5F721482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0A073EB-6B59-E3E9-8C94-93C4C21AA03A}"/>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4" name="Footer Placeholder 3">
            <a:extLst>
              <a:ext uri="{FF2B5EF4-FFF2-40B4-BE49-F238E27FC236}">
                <a16:creationId xmlns:a16="http://schemas.microsoft.com/office/drawing/2014/main" id="{0141DC9E-BB4F-FFEF-DC61-7CD753D2CD8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F48CF32-7C3C-E242-9ECE-6FE21963361C}"/>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1071904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6F3897-105B-EB6A-C128-7BB123D7CD5F}"/>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3" name="Footer Placeholder 2">
            <a:extLst>
              <a:ext uri="{FF2B5EF4-FFF2-40B4-BE49-F238E27FC236}">
                <a16:creationId xmlns:a16="http://schemas.microsoft.com/office/drawing/2014/main" id="{599B914A-3E12-A8BE-BA05-9E361D0E671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DC56784-9DB3-43C9-4515-5A8B358A80C6}"/>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4122139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C3747-EAE7-6FC0-DDA4-868197617C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B9A6D5C-CEBB-6843-19ED-6DB16419DA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C4FD7F8-2673-40CA-A848-1EAC863128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387A4F-53AB-D8BA-8E66-9D0A10AC9D3A}"/>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6" name="Footer Placeholder 5">
            <a:extLst>
              <a:ext uri="{FF2B5EF4-FFF2-40B4-BE49-F238E27FC236}">
                <a16:creationId xmlns:a16="http://schemas.microsoft.com/office/drawing/2014/main" id="{CBFF5C9C-4269-FAEA-2CD4-5BF8FBFD15A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3343A81-C6BE-97A3-DF53-C6D6505075D2}"/>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3886618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0C110-B7C8-717D-EFB4-1C3E8B8281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B0146F1-136F-F307-B332-8A39B6833FC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F63C8AF-A120-0581-A2B7-4D8FDCACBD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0FD642-E248-E441-C961-3843DDC4C465}"/>
              </a:ext>
            </a:extLst>
          </p:cNvPr>
          <p:cNvSpPr>
            <a:spLocks noGrp="1"/>
          </p:cNvSpPr>
          <p:nvPr>
            <p:ph type="dt" sz="half" idx="10"/>
          </p:nvPr>
        </p:nvSpPr>
        <p:spPr/>
        <p:txBody>
          <a:bodyPr/>
          <a:lstStyle/>
          <a:p>
            <a:fld id="{16F54F22-756F-421A-80D1-12A6519ADF29}" type="datetimeFigureOut">
              <a:rPr lang="en-IN" smtClean="0"/>
              <a:t>08-05-2023</a:t>
            </a:fld>
            <a:endParaRPr lang="en-IN"/>
          </a:p>
        </p:txBody>
      </p:sp>
      <p:sp>
        <p:nvSpPr>
          <p:cNvPr id="6" name="Footer Placeholder 5">
            <a:extLst>
              <a:ext uri="{FF2B5EF4-FFF2-40B4-BE49-F238E27FC236}">
                <a16:creationId xmlns:a16="http://schemas.microsoft.com/office/drawing/2014/main" id="{4BDC55DF-4EFF-0335-8C35-16D44E2A01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9784C04-2A05-C6F2-60CD-5C90D1BB5AAE}"/>
              </a:ext>
            </a:extLst>
          </p:cNvPr>
          <p:cNvSpPr>
            <a:spLocks noGrp="1"/>
          </p:cNvSpPr>
          <p:nvPr>
            <p:ph type="sldNum" sz="quarter" idx="12"/>
          </p:nvPr>
        </p:nvSpPr>
        <p:spPr/>
        <p:txBody>
          <a:bodyPr/>
          <a:lstStyle/>
          <a:p>
            <a:fld id="{9C68C4A5-A54A-4F0E-8D94-C58B7E2A1295}" type="slidenum">
              <a:rPr lang="en-IN" smtClean="0"/>
              <a:t>‹#›</a:t>
            </a:fld>
            <a:endParaRPr lang="en-IN"/>
          </a:p>
        </p:txBody>
      </p:sp>
    </p:spTree>
    <p:extLst>
      <p:ext uri="{BB962C8B-B14F-4D97-AF65-F5344CB8AC3E}">
        <p14:creationId xmlns:p14="http://schemas.microsoft.com/office/powerpoint/2010/main" val="2886730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5637BC-0DB1-E90E-55E2-01EF80ED8A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050D9A8-DF4F-DA5A-9178-E549BA77F0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E85F49C-232D-2C35-F206-E87641597B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F54F22-756F-421A-80D1-12A6519ADF29}" type="datetimeFigureOut">
              <a:rPr lang="en-IN" smtClean="0"/>
              <a:t>08-05-2023</a:t>
            </a:fld>
            <a:endParaRPr lang="en-IN"/>
          </a:p>
        </p:txBody>
      </p:sp>
      <p:sp>
        <p:nvSpPr>
          <p:cNvPr id="5" name="Footer Placeholder 4">
            <a:extLst>
              <a:ext uri="{FF2B5EF4-FFF2-40B4-BE49-F238E27FC236}">
                <a16:creationId xmlns:a16="http://schemas.microsoft.com/office/drawing/2014/main" id="{B6202B25-6A7C-B817-367B-C3D55203AF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ECB27EF-7AC6-2DEA-B78E-2B6D204DF6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68C4A5-A54A-4F0E-8D94-C58B7E2A1295}" type="slidenum">
              <a:rPr lang="en-IN" smtClean="0"/>
              <a:t>‹#›</a:t>
            </a:fld>
            <a:endParaRPr lang="en-IN"/>
          </a:p>
        </p:txBody>
      </p:sp>
    </p:spTree>
    <p:extLst>
      <p:ext uri="{BB962C8B-B14F-4D97-AF65-F5344CB8AC3E}">
        <p14:creationId xmlns:p14="http://schemas.microsoft.com/office/powerpoint/2010/main" val="35230257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image" Target="../media/image38.emf"/><Relationship Id="rId1" Type="http://schemas.openxmlformats.org/officeDocument/2006/relationships/slideLayout" Target="../slideLayouts/slideLayout7.xml"/><Relationship Id="rId5" Type="http://schemas.openxmlformats.org/officeDocument/2006/relationships/image" Target="../media/image41.emf"/><Relationship Id="rId4" Type="http://schemas.openxmlformats.org/officeDocument/2006/relationships/image" Target="../media/image40.emf"/></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emf"/><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media" Target="../media/media4.mp4"/><Relationship Id="rId7" Type="http://schemas.openxmlformats.org/officeDocument/2006/relationships/slideLayout" Target="../slideLayouts/slideLayout7.xml"/><Relationship Id="rId12" Type="http://schemas.openxmlformats.org/officeDocument/2006/relationships/image" Target="../media/image52.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video" Target="../media/media5.mp4"/><Relationship Id="rId11" Type="http://schemas.openxmlformats.org/officeDocument/2006/relationships/image" Target="../media/image51.png"/><Relationship Id="rId5" Type="http://schemas.microsoft.com/office/2007/relationships/media" Target="../media/media5.mp4"/><Relationship Id="rId10" Type="http://schemas.openxmlformats.org/officeDocument/2006/relationships/image" Target="../media/image50.png"/><Relationship Id="rId4" Type="http://schemas.openxmlformats.org/officeDocument/2006/relationships/video" Target="../media/media4.mp4"/><Relationship Id="rId9" Type="http://schemas.openxmlformats.org/officeDocument/2006/relationships/image" Target="../media/image49.png"/></Relationships>
</file>

<file path=ppt/slides/_rels/slide1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6.png"/><Relationship Id="rId7" Type="http://schemas.openxmlformats.org/officeDocument/2006/relationships/hyperlink" Target="https://doi.org/10.1016/j.eswa.2020.11439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doi.org/10.1016/j.ijheatmasstransfer.2020.119775" TargetMode="Externa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emf"/></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emf"/></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0.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0.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B4F9086-0B1D-4DEA-76E8-5F0CA7FB38E5}"/>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IN" sz="1200" b="0" i="0" u="none" strike="noStrike" kern="120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IN" sz="1200" b="0" i="0" u="none" strike="noStrike" kern="1200" cap="none" spc="0" normalizeH="0" baseline="0" noProof="0">
              <a:ln>
                <a:noFill/>
              </a:ln>
              <a:solidFill>
                <a:srgbClr val="888888"/>
              </a:solidFill>
              <a:effectLst/>
              <a:uLnTx/>
              <a:uFillTx/>
              <a:latin typeface="Calibri"/>
              <a:ea typeface="Calibri"/>
              <a:cs typeface="Calibri"/>
              <a:sym typeface="Calibri"/>
            </a:endParaRPr>
          </a:p>
        </p:txBody>
      </p:sp>
      <p:pic>
        <p:nvPicPr>
          <p:cNvPr id="1026" name="Picture 2">
            <a:extLst>
              <a:ext uri="{FF2B5EF4-FFF2-40B4-BE49-F238E27FC236}">
                <a16:creationId xmlns:a16="http://schemas.microsoft.com/office/drawing/2014/main" id="{C7DEB64E-8E58-B033-8C4C-AC74556FC9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6493"/>
            <a:ext cx="12192000" cy="635635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88;p13">
            <a:extLst>
              <a:ext uri="{FF2B5EF4-FFF2-40B4-BE49-F238E27FC236}">
                <a16:creationId xmlns:a16="http://schemas.microsoft.com/office/drawing/2014/main" id="{D31147CD-03A9-7646-34B3-4F5D651D2528}"/>
              </a:ext>
            </a:extLst>
          </p:cNvPr>
          <p:cNvSpPr txBox="1">
            <a:spLocks/>
          </p:cNvSpPr>
          <p:nvPr/>
        </p:nvSpPr>
        <p:spPr>
          <a:xfrm>
            <a:off x="727435" y="1621306"/>
            <a:ext cx="10737130" cy="1807694"/>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defTabSz="914400" rtl="0" eaLnBrk="1" fontAlgn="auto" latinLnBrk="0" hangingPunct="1">
              <a:lnSpc>
                <a:spcPct val="90000"/>
              </a:lnSpc>
              <a:spcBef>
                <a:spcPts val="0"/>
              </a:spcBef>
              <a:spcAft>
                <a:spcPts val="0"/>
              </a:spcAft>
              <a:buClr>
                <a:srgbClr val="111111"/>
              </a:buClr>
              <a:buSzPts val="4400"/>
              <a:buFont typeface="Libre Baskerville"/>
              <a:buNone/>
              <a:tabLst/>
              <a:defRPr/>
            </a:pPr>
            <a:r>
              <a:rPr kumimoji="0" lang="en-US" sz="4400" b="1" i="0" u="none" strike="noStrike" kern="0" cap="none" spc="0" normalizeH="0" baseline="0" noProof="0" dirty="0">
                <a:ln>
                  <a:noFill/>
                </a:ln>
                <a:solidFill>
                  <a:srgbClr val="111111"/>
                </a:solidFill>
                <a:effectLst/>
                <a:uLnTx/>
                <a:uFillTx/>
                <a:latin typeface="Arial"/>
                <a:ea typeface="Libre Baskerville"/>
                <a:cs typeface="Libre Baskerville"/>
                <a:sym typeface="Libre Baskerville"/>
              </a:rPr>
              <a:t>Advance Prediction of Boiling </a:t>
            </a:r>
            <a:r>
              <a:rPr lang="en-US" sz="4400" b="1" kern="0" dirty="0">
                <a:solidFill>
                  <a:srgbClr val="111111"/>
                </a:solidFill>
                <a:ea typeface="Libre Baskerville"/>
                <a:cs typeface="Libre Baskerville"/>
                <a:sym typeface="Libre Baskerville"/>
              </a:rPr>
              <a:t>C</a:t>
            </a:r>
            <a:r>
              <a:rPr kumimoji="0" lang="en-US" sz="4400" b="1" i="0" u="none" strike="noStrike" kern="0" cap="none" spc="0" normalizeH="0" baseline="0" noProof="0" dirty="0" err="1">
                <a:ln>
                  <a:noFill/>
                </a:ln>
                <a:solidFill>
                  <a:srgbClr val="111111"/>
                </a:solidFill>
                <a:effectLst/>
                <a:uLnTx/>
                <a:uFillTx/>
                <a:latin typeface="Arial"/>
                <a:ea typeface="Libre Baskerville"/>
                <a:cs typeface="Libre Baskerville"/>
                <a:sym typeface="Libre Baskerville"/>
              </a:rPr>
              <a:t>risis</a:t>
            </a:r>
            <a:br>
              <a:rPr kumimoji="0" lang="en-US" sz="4400" b="1" i="0" u="none" strike="noStrike" kern="0" cap="none" spc="0" normalizeH="0" baseline="0" noProof="0" dirty="0">
                <a:ln>
                  <a:noFill/>
                </a:ln>
                <a:solidFill>
                  <a:srgbClr val="111111"/>
                </a:solidFill>
                <a:effectLst/>
                <a:uLnTx/>
                <a:uFillTx/>
                <a:latin typeface="Arial"/>
                <a:ea typeface="Libre Baskerville"/>
                <a:cs typeface="Libre Baskerville"/>
                <a:sym typeface="Libre Baskerville"/>
              </a:rPr>
            </a:br>
            <a:br>
              <a:rPr kumimoji="0" lang="en-US" sz="4400" b="1" i="0" u="none" strike="noStrike" kern="0" cap="none" spc="0" normalizeH="0" baseline="0" noProof="0" dirty="0">
                <a:ln>
                  <a:noFill/>
                </a:ln>
                <a:solidFill>
                  <a:srgbClr val="111111"/>
                </a:solidFill>
                <a:effectLst/>
                <a:uLnTx/>
                <a:uFillTx/>
                <a:latin typeface="Arial"/>
                <a:ea typeface="Libre Baskerville"/>
                <a:cs typeface="Libre Baskerville"/>
                <a:sym typeface="Libre Baskerville"/>
              </a:rPr>
            </a:br>
            <a:r>
              <a:rPr kumimoji="0" lang="en-US" sz="4400" b="1" i="0" u="none" strike="noStrike" kern="0" cap="none" spc="0" normalizeH="0" baseline="0" noProof="0" dirty="0">
                <a:ln>
                  <a:noFill/>
                </a:ln>
                <a:solidFill>
                  <a:srgbClr val="111111"/>
                </a:solidFill>
                <a:effectLst/>
                <a:uLnTx/>
                <a:uFillTx/>
                <a:latin typeface="Arial"/>
                <a:ea typeface="Libre Baskerville"/>
                <a:cs typeface="Libre Baskerville"/>
                <a:sym typeface="Libre Baskerville"/>
              </a:rPr>
              <a:t>Through </a:t>
            </a:r>
            <a:r>
              <a:rPr lang="en-US" sz="4400" b="1" kern="0" dirty="0">
                <a:solidFill>
                  <a:srgbClr val="111111"/>
                </a:solidFill>
                <a:ea typeface="Libre Baskerville"/>
                <a:cs typeface="Libre Baskerville"/>
                <a:sym typeface="Libre Baskerville"/>
              </a:rPr>
              <a:t>A</a:t>
            </a:r>
            <a:r>
              <a:rPr kumimoji="0" lang="en-US" sz="4400" b="1" i="0" u="none" strike="noStrike" kern="0" cap="none" spc="0" normalizeH="0" baseline="0" noProof="0" dirty="0" err="1">
                <a:ln>
                  <a:noFill/>
                </a:ln>
                <a:solidFill>
                  <a:srgbClr val="111111"/>
                </a:solidFill>
                <a:effectLst/>
                <a:uLnTx/>
                <a:uFillTx/>
                <a:latin typeface="Arial"/>
                <a:ea typeface="Libre Baskerville"/>
                <a:cs typeface="Libre Baskerville"/>
                <a:sym typeface="Libre Baskerville"/>
              </a:rPr>
              <a:t>coustic</a:t>
            </a:r>
            <a:r>
              <a:rPr kumimoji="0" lang="en-US" sz="4400" b="1" i="0" u="none" strike="noStrike" kern="0" cap="none" spc="0" normalizeH="0" baseline="0" noProof="0" dirty="0">
                <a:ln>
                  <a:noFill/>
                </a:ln>
                <a:solidFill>
                  <a:srgbClr val="111111"/>
                </a:solidFill>
                <a:effectLst/>
                <a:uLnTx/>
                <a:uFillTx/>
                <a:latin typeface="Arial"/>
                <a:ea typeface="Libre Baskerville"/>
                <a:cs typeface="Libre Baskerville"/>
                <a:sym typeface="Libre Baskerville"/>
              </a:rPr>
              <a:t> </a:t>
            </a:r>
            <a:r>
              <a:rPr lang="en-US" sz="4400" b="1" kern="0" dirty="0">
                <a:solidFill>
                  <a:srgbClr val="111111"/>
                </a:solidFill>
                <a:ea typeface="Libre Baskerville"/>
                <a:cs typeface="Libre Baskerville"/>
                <a:sym typeface="Libre Baskerville"/>
              </a:rPr>
              <a:t>S</a:t>
            </a:r>
            <a:r>
              <a:rPr kumimoji="0" lang="en-US" sz="4400" b="1" i="0" u="none" strike="noStrike" kern="0" cap="none" spc="0" normalizeH="0" baseline="0" noProof="0" dirty="0" err="1">
                <a:ln>
                  <a:noFill/>
                </a:ln>
                <a:solidFill>
                  <a:srgbClr val="111111"/>
                </a:solidFill>
                <a:effectLst/>
                <a:uLnTx/>
                <a:uFillTx/>
                <a:latin typeface="Arial"/>
                <a:ea typeface="Libre Baskerville"/>
                <a:cs typeface="Libre Baskerville"/>
                <a:sym typeface="Libre Baskerville"/>
              </a:rPr>
              <a:t>ignal</a:t>
            </a:r>
            <a:r>
              <a:rPr kumimoji="0" lang="en-US" sz="4400" b="1" i="0" u="none" strike="noStrike" kern="0" cap="none" spc="0" normalizeH="0" baseline="0" noProof="0" dirty="0">
                <a:ln>
                  <a:noFill/>
                </a:ln>
                <a:solidFill>
                  <a:srgbClr val="111111"/>
                </a:solidFill>
                <a:effectLst/>
                <a:uLnTx/>
                <a:uFillTx/>
                <a:latin typeface="Arial"/>
                <a:ea typeface="Libre Baskerville"/>
                <a:cs typeface="Libre Baskerville"/>
                <a:sym typeface="Libre Baskerville"/>
              </a:rPr>
              <a:t> </a:t>
            </a:r>
            <a:r>
              <a:rPr lang="en-US" sz="4400" b="1" kern="0" dirty="0">
                <a:solidFill>
                  <a:srgbClr val="111111"/>
                </a:solidFill>
                <a:ea typeface="Libre Baskerville"/>
                <a:cs typeface="Libre Baskerville"/>
                <a:sym typeface="Libre Baskerville"/>
              </a:rPr>
              <a:t>A</a:t>
            </a:r>
            <a:r>
              <a:rPr kumimoji="0" lang="en-US" sz="4400" b="1" i="0" u="none" strike="noStrike" kern="0" cap="none" spc="0" normalizeH="0" baseline="0" noProof="0" dirty="0" err="1">
                <a:ln>
                  <a:noFill/>
                </a:ln>
                <a:solidFill>
                  <a:srgbClr val="111111"/>
                </a:solidFill>
                <a:effectLst/>
                <a:uLnTx/>
                <a:uFillTx/>
                <a:latin typeface="Arial"/>
                <a:ea typeface="Libre Baskerville"/>
                <a:cs typeface="Libre Baskerville"/>
                <a:sym typeface="Libre Baskerville"/>
              </a:rPr>
              <a:t>nalysis</a:t>
            </a:r>
            <a:endParaRPr kumimoji="0" lang="en-US" sz="4400" b="1" i="0" u="none" strike="noStrike" kern="0" cap="none" spc="0" normalizeH="0" baseline="0" noProof="0" dirty="0">
              <a:ln>
                <a:noFill/>
              </a:ln>
              <a:solidFill>
                <a:srgbClr val="000000"/>
              </a:solidFill>
              <a:effectLst/>
              <a:uLnTx/>
              <a:uFillTx/>
              <a:latin typeface="Arial"/>
              <a:cs typeface="Arial"/>
              <a:sym typeface="Arial"/>
            </a:endParaRPr>
          </a:p>
        </p:txBody>
      </p:sp>
      <p:sp>
        <p:nvSpPr>
          <p:cNvPr id="6" name="Google Shape;89;p13">
            <a:extLst>
              <a:ext uri="{FF2B5EF4-FFF2-40B4-BE49-F238E27FC236}">
                <a16:creationId xmlns:a16="http://schemas.microsoft.com/office/drawing/2014/main" id="{7810702E-29CB-5608-83E9-9B0DD818B1F8}"/>
              </a:ext>
            </a:extLst>
          </p:cNvPr>
          <p:cNvSpPr txBox="1">
            <a:spLocks/>
          </p:cNvSpPr>
          <p:nvPr/>
        </p:nvSpPr>
        <p:spPr>
          <a:xfrm>
            <a:off x="643324" y="4682868"/>
            <a:ext cx="5684364" cy="1107651"/>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l" defTabSz="914400" rtl="0" eaLnBrk="1" fontAlgn="auto" latinLnBrk="0" hangingPunct="1">
              <a:lnSpc>
                <a:spcPct val="90000"/>
              </a:lnSpc>
              <a:spcBef>
                <a:spcPts val="0"/>
              </a:spcBef>
              <a:spcAft>
                <a:spcPts val="0"/>
              </a:spcAft>
              <a:buClr>
                <a:srgbClr val="000000"/>
              </a:buClr>
              <a:buSzPts val="3200"/>
              <a:buFont typeface="Arial"/>
              <a:buNone/>
              <a:tabLst/>
              <a:defRPr/>
            </a:pPr>
            <a:r>
              <a:rPr kumimoji="0" lang="en-IN" sz="2400" b="0" i="0" u="none" strike="noStrike" kern="0" cap="none" spc="0" normalizeH="0" baseline="0" noProof="0" dirty="0">
                <a:ln>
                  <a:noFill/>
                </a:ln>
                <a:solidFill>
                  <a:srgbClr val="000000"/>
                </a:solidFill>
                <a:effectLst/>
                <a:uLnTx/>
                <a:uFillTx/>
                <a:latin typeface="Arial"/>
                <a:cs typeface="Arial"/>
                <a:sym typeface="Arial"/>
              </a:rPr>
              <a:t>Presented by: </a:t>
            </a:r>
          </a:p>
          <a:p>
            <a:pPr marL="0" marR="0" lvl="0" indent="0" algn="l" defTabSz="914400" rtl="0" eaLnBrk="1" fontAlgn="auto" latinLnBrk="0" hangingPunct="1">
              <a:lnSpc>
                <a:spcPct val="90000"/>
              </a:lnSpc>
              <a:spcBef>
                <a:spcPts val="0"/>
              </a:spcBef>
              <a:spcAft>
                <a:spcPts val="0"/>
              </a:spcAft>
              <a:buClr>
                <a:srgbClr val="000000"/>
              </a:buClr>
              <a:buSzPts val="3200"/>
              <a:buFont typeface="Arial"/>
              <a:buNone/>
              <a:tabLst/>
              <a:defRPr/>
            </a:pP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3200"/>
              <a:buFont typeface="Arial"/>
              <a:buNone/>
              <a:tabLst/>
              <a:defRPr/>
            </a:pPr>
            <a:r>
              <a:rPr kumimoji="0" lang="en-IN" sz="2400" b="0" i="0" u="none" strike="noStrike" kern="0" cap="none" spc="0" normalizeH="0" baseline="0" noProof="0" dirty="0">
                <a:ln>
                  <a:noFill/>
                </a:ln>
                <a:solidFill>
                  <a:srgbClr val="000000"/>
                </a:solidFill>
                <a:effectLst/>
                <a:uLnTx/>
                <a:uFillTx/>
                <a:latin typeface="Arial"/>
                <a:cs typeface="Arial"/>
                <a:sym typeface="Arial"/>
              </a:rPr>
              <a:t>Ayush Gupta (1901ME13)</a:t>
            </a:r>
          </a:p>
          <a:p>
            <a:pPr marL="0" marR="0" lvl="0" indent="0" algn="l" defTabSz="914400" rtl="0" eaLnBrk="1" fontAlgn="auto" latinLnBrk="0" hangingPunct="1">
              <a:lnSpc>
                <a:spcPct val="90000"/>
              </a:lnSpc>
              <a:spcBef>
                <a:spcPts val="1000"/>
              </a:spcBef>
              <a:spcAft>
                <a:spcPts val="0"/>
              </a:spcAft>
              <a:buClr>
                <a:srgbClr val="000000"/>
              </a:buClr>
              <a:buSzPts val="3200"/>
              <a:buFont typeface="Arial"/>
              <a:buNone/>
              <a:tabLst/>
              <a:defRPr/>
            </a:pPr>
            <a:r>
              <a:rPr kumimoji="0" lang="en-IN" sz="2400" b="0" i="0" u="none" strike="noStrike" kern="0" cap="none" spc="0" normalizeH="0" baseline="0" noProof="0" dirty="0">
                <a:ln>
                  <a:noFill/>
                </a:ln>
                <a:solidFill>
                  <a:srgbClr val="000000"/>
                </a:solidFill>
                <a:effectLst/>
                <a:uLnTx/>
                <a:uFillTx/>
                <a:latin typeface="Arial"/>
                <a:cs typeface="Arial"/>
                <a:sym typeface="Arial"/>
              </a:rPr>
              <a:t>Kritadhi Maity (1901ME36)</a:t>
            </a:r>
          </a:p>
        </p:txBody>
      </p:sp>
      <p:sp>
        <p:nvSpPr>
          <p:cNvPr id="7" name="Google Shape;90;p13">
            <a:extLst>
              <a:ext uri="{FF2B5EF4-FFF2-40B4-BE49-F238E27FC236}">
                <a16:creationId xmlns:a16="http://schemas.microsoft.com/office/drawing/2014/main" id="{889B8BE4-6A75-AC48-BAFE-3253DDB5ECEE}"/>
              </a:ext>
            </a:extLst>
          </p:cNvPr>
          <p:cNvSpPr txBox="1"/>
          <p:nvPr/>
        </p:nvSpPr>
        <p:spPr>
          <a:xfrm>
            <a:off x="8304159" y="4629300"/>
            <a:ext cx="2647305" cy="196973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0" i="0" u="sng" strike="noStrike" kern="0" cap="none" spc="0" normalizeH="0" baseline="0" noProof="0" dirty="0">
                <a:ln>
                  <a:noFill/>
                </a:ln>
                <a:solidFill>
                  <a:srgbClr val="000000"/>
                </a:solidFill>
                <a:effectLst/>
                <a:uLnTx/>
                <a:uFillTx/>
                <a:latin typeface="Arial"/>
                <a:ea typeface="Calibri"/>
                <a:cs typeface="Calibri"/>
                <a:sym typeface="Calibri"/>
              </a:rPr>
              <a:t>Mentored By:</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1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0" i="0" u="none" strike="noStrike" kern="0" cap="none" spc="0" normalizeH="0" baseline="0" noProof="0" dirty="0" err="1">
                <a:ln>
                  <a:noFill/>
                </a:ln>
                <a:solidFill>
                  <a:srgbClr val="000000"/>
                </a:solidFill>
                <a:effectLst/>
                <a:uLnTx/>
                <a:uFillTx/>
                <a:latin typeface="Arial"/>
                <a:ea typeface="Calibri"/>
                <a:cs typeface="Calibri"/>
                <a:sym typeface="Calibri"/>
              </a:rPr>
              <a:t>Dr.</a:t>
            </a:r>
            <a:r>
              <a:rPr kumimoji="0" lang="en-IN" sz="2400" b="0" i="0" u="none" strike="noStrike" kern="0" cap="none" spc="0" normalizeH="0" baseline="0" noProof="0" dirty="0">
                <a:ln>
                  <a:noFill/>
                </a:ln>
                <a:solidFill>
                  <a:srgbClr val="000000"/>
                </a:solidFill>
                <a:effectLst/>
                <a:uLnTx/>
                <a:uFillTx/>
                <a:latin typeface="Arial"/>
                <a:ea typeface="Calibri"/>
                <a:cs typeface="Calibri"/>
                <a:sym typeface="Calibri"/>
              </a:rPr>
              <a:t> Atul Thakur </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2400" b="0" i="0" u="none" strike="noStrike" kern="0" cap="none" spc="0" normalizeH="0" baseline="0" noProof="0" dirty="0" err="1">
                <a:ln>
                  <a:noFill/>
                </a:ln>
                <a:solidFill>
                  <a:srgbClr val="000000"/>
                </a:solidFill>
                <a:effectLst/>
                <a:uLnTx/>
                <a:uFillTx/>
                <a:latin typeface="Arial"/>
                <a:ea typeface="Calibri"/>
                <a:cs typeface="Calibri"/>
                <a:sym typeface="Calibri"/>
              </a:rPr>
              <a:t>Dr.</a:t>
            </a:r>
            <a:r>
              <a:rPr kumimoji="0" lang="en-IN" sz="2400" b="0" i="0" u="none" strike="noStrike" kern="0" cap="none" spc="0" normalizeH="0" baseline="0" noProof="0" dirty="0">
                <a:ln>
                  <a:noFill/>
                </a:ln>
                <a:solidFill>
                  <a:srgbClr val="000000"/>
                </a:solidFill>
                <a:effectLst/>
                <a:uLnTx/>
                <a:uFillTx/>
                <a:latin typeface="Arial"/>
                <a:ea typeface="Calibri"/>
                <a:cs typeface="Calibri"/>
                <a:sym typeface="Calibri"/>
              </a:rPr>
              <a:t> Rishi Raj</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1" i="0" u="none" strike="noStrike" kern="0" cap="none" spc="0" normalizeH="0" baseline="0" noProof="0" dirty="0">
              <a:ln>
                <a:noFill/>
              </a:ln>
              <a:solidFill>
                <a:srgbClr val="000000"/>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3680760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F6_F53_F20_1">
            <a:hlinkClick r:id="" action="ppaction://media"/>
            <a:extLst>
              <a:ext uri="{FF2B5EF4-FFF2-40B4-BE49-F238E27FC236}">
                <a16:creationId xmlns:a16="http://schemas.microsoft.com/office/drawing/2014/main" id="{9AEE8D55-3958-BC5B-5343-84425A1960E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0550" y="208366"/>
            <a:ext cx="10039350" cy="6515896"/>
          </a:xfrm>
          <a:prstGeom prst="rect">
            <a:avLst/>
          </a:prstGeom>
        </p:spPr>
      </p:pic>
      <p:sp>
        <p:nvSpPr>
          <p:cNvPr id="3" name="TextBox 2">
            <a:extLst>
              <a:ext uri="{FF2B5EF4-FFF2-40B4-BE49-F238E27FC236}">
                <a16:creationId xmlns:a16="http://schemas.microsoft.com/office/drawing/2014/main" id="{533163E6-7274-B62D-2C7A-42F2605E29A5}"/>
              </a:ext>
            </a:extLst>
          </p:cNvPr>
          <p:cNvSpPr txBox="1"/>
          <p:nvPr/>
        </p:nvSpPr>
        <p:spPr>
          <a:xfrm>
            <a:off x="381000" y="152400"/>
            <a:ext cx="3848100" cy="461665"/>
          </a:xfrm>
          <a:prstGeom prst="rect">
            <a:avLst/>
          </a:prstGeom>
          <a:noFill/>
        </p:spPr>
        <p:txBody>
          <a:bodyPr wrap="square" rtlCol="0">
            <a:spAutoFit/>
          </a:bodyPr>
          <a:lstStyle/>
          <a:p>
            <a:r>
              <a:rPr lang="en-IN" sz="2400" b="1" dirty="0"/>
              <a:t>3D Visualisation :</a:t>
            </a:r>
          </a:p>
        </p:txBody>
      </p:sp>
    </p:spTree>
    <p:extLst>
      <p:ext uri="{BB962C8B-B14F-4D97-AF65-F5344CB8AC3E}">
        <p14:creationId xmlns:p14="http://schemas.microsoft.com/office/powerpoint/2010/main" val="734176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4A8A56-041F-C5E6-1542-87139365FF2A}"/>
              </a:ext>
            </a:extLst>
          </p:cNvPr>
          <p:cNvPicPr>
            <a:picLocks noChangeAspect="1"/>
          </p:cNvPicPr>
          <p:nvPr/>
        </p:nvPicPr>
        <p:blipFill>
          <a:blip r:embed="rId2"/>
          <a:stretch>
            <a:fillRect/>
          </a:stretch>
        </p:blipFill>
        <p:spPr>
          <a:xfrm>
            <a:off x="224878" y="275135"/>
            <a:ext cx="5495730" cy="3443369"/>
          </a:xfrm>
          <a:prstGeom prst="rect">
            <a:avLst/>
          </a:prstGeom>
        </p:spPr>
      </p:pic>
      <p:pic>
        <p:nvPicPr>
          <p:cNvPr id="3" name="Picture 2">
            <a:extLst>
              <a:ext uri="{FF2B5EF4-FFF2-40B4-BE49-F238E27FC236}">
                <a16:creationId xmlns:a16="http://schemas.microsoft.com/office/drawing/2014/main" id="{E31E210C-228A-52C8-8483-625E203B4C41}"/>
              </a:ext>
            </a:extLst>
          </p:cNvPr>
          <p:cNvPicPr>
            <a:picLocks noChangeAspect="1"/>
          </p:cNvPicPr>
          <p:nvPr/>
        </p:nvPicPr>
        <p:blipFill>
          <a:blip r:embed="rId3"/>
          <a:stretch>
            <a:fillRect/>
          </a:stretch>
        </p:blipFill>
        <p:spPr>
          <a:xfrm>
            <a:off x="5945351" y="219287"/>
            <a:ext cx="5669774" cy="3536676"/>
          </a:xfrm>
          <a:prstGeom prst="rect">
            <a:avLst/>
          </a:prstGeom>
        </p:spPr>
      </p:pic>
      <p:pic>
        <p:nvPicPr>
          <p:cNvPr id="4" name="Picture 3">
            <a:extLst>
              <a:ext uri="{FF2B5EF4-FFF2-40B4-BE49-F238E27FC236}">
                <a16:creationId xmlns:a16="http://schemas.microsoft.com/office/drawing/2014/main" id="{AB2CBF73-CED6-2ABD-D180-107335211929}"/>
              </a:ext>
            </a:extLst>
          </p:cNvPr>
          <p:cNvPicPr>
            <a:picLocks noChangeAspect="1"/>
          </p:cNvPicPr>
          <p:nvPr/>
        </p:nvPicPr>
        <p:blipFill>
          <a:blip r:embed="rId4"/>
          <a:stretch>
            <a:fillRect/>
          </a:stretch>
        </p:blipFill>
        <p:spPr>
          <a:xfrm>
            <a:off x="332494" y="3496528"/>
            <a:ext cx="5495729" cy="3361472"/>
          </a:xfrm>
          <a:prstGeom prst="rect">
            <a:avLst/>
          </a:prstGeom>
        </p:spPr>
      </p:pic>
      <p:pic>
        <p:nvPicPr>
          <p:cNvPr id="5" name="Picture 4">
            <a:extLst>
              <a:ext uri="{FF2B5EF4-FFF2-40B4-BE49-F238E27FC236}">
                <a16:creationId xmlns:a16="http://schemas.microsoft.com/office/drawing/2014/main" id="{750FDF89-150E-5DC4-DF50-D7AFF2066496}"/>
              </a:ext>
            </a:extLst>
          </p:cNvPr>
          <p:cNvPicPr>
            <a:picLocks noChangeAspect="1"/>
          </p:cNvPicPr>
          <p:nvPr/>
        </p:nvPicPr>
        <p:blipFill>
          <a:blip r:embed="rId5"/>
          <a:stretch>
            <a:fillRect/>
          </a:stretch>
        </p:blipFill>
        <p:spPr>
          <a:xfrm>
            <a:off x="5945351" y="3561209"/>
            <a:ext cx="5669774" cy="3296791"/>
          </a:xfrm>
          <a:prstGeom prst="rect">
            <a:avLst/>
          </a:prstGeom>
        </p:spPr>
      </p:pic>
      <p:sp>
        <p:nvSpPr>
          <p:cNvPr id="6" name="TextBox 5">
            <a:extLst>
              <a:ext uri="{FF2B5EF4-FFF2-40B4-BE49-F238E27FC236}">
                <a16:creationId xmlns:a16="http://schemas.microsoft.com/office/drawing/2014/main" id="{F982401B-329D-7A01-08FE-47F1C0EFF9BF}"/>
              </a:ext>
            </a:extLst>
          </p:cNvPr>
          <p:cNvSpPr txBox="1"/>
          <p:nvPr/>
        </p:nvSpPr>
        <p:spPr>
          <a:xfrm>
            <a:off x="139959" y="419878"/>
            <a:ext cx="453764" cy="369332"/>
          </a:xfrm>
          <a:prstGeom prst="rect">
            <a:avLst/>
          </a:prstGeom>
          <a:noFill/>
        </p:spPr>
        <p:txBody>
          <a:bodyPr wrap="square" rtlCol="0">
            <a:spAutoFit/>
          </a:bodyPr>
          <a:lstStyle/>
          <a:p>
            <a:r>
              <a:rPr lang="en-US" dirty="0"/>
              <a:t>a)</a:t>
            </a:r>
            <a:endParaRPr lang="en-IN" dirty="0"/>
          </a:p>
        </p:txBody>
      </p:sp>
      <p:sp>
        <p:nvSpPr>
          <p:cNvPr id="7" name="TextBox 6">
            <a:extLst>
              <a:ext uri="{FF2B5EF4-FFF2-40B4-BE49-F238E27FC236}">
                <a16:creationId xmlns:a16="http://schemas.microsoft.com/office/drawing/2014/main" id="{A9B14407-64C8-38BC-B13C-81E57D3FDE02}"/>
              </a:ext>
            </a:extLst>
          </p:cNvPr>
          <p:cNvSpPr txBox="1"/>
          <p:nvPr/>
        </p:nvSpPr>
        <p:spPr>
          <a:xfrm>
            <a:off x="5959606" y="468503"/>
            <a:ext cx="413339" cy="382555"/>
          </a:xfrm>
          <a:prstGeom prst="rect">
            <a:avLst/>
          </a:prstGeom>
          <a:noFill/>
        </p:spPr>
        <p:txBody>
          <a:bodyPr wrap="square" rtlCol="0">
            <a:spAutoFit/>
          </a:bodyPr>
          <a:lstStyle/>
          <a:p>
            <a:r>
              <a:rPr lang="en-US" dirty="0"/>
              <a:t>b)</a:t>
            </a:r>
            <a:endParaRPr lang="en-IN" dirty="0"/>
          </a:p>
        </p:txBody>
      </p:sp>
      <p:sp>
        <p:nvSpPr>
          <p:cNvPr id="8" name="TextBox 7">
            <a:extLst>
              <a:ext uri="{FF2B5EF4-FFF2-40B4-BE49-F238E27FC236}">
                <a16:creationId xmlns:a16="http://schemas.microsoft.com/office/drawing/2014/main" id="{DA6A83DE-B6FF-4A39-2000-BD0B213199DF}"/>
              </a:ext>
            </a:extLst>
          </p:cNvPr>
          <p:cNvSpPr txBox="1"/>
          <p:nvPr/>
        </p:nvSpPr>
        <p:spPr>
          <a:xfrm>
            <a:off x="105612" y="3706522"/>
            <a:ext cx="453764" cy="369332"/>
          </a:xfrm>
          <a:prstGeom prst="rect">
            <a:avLst/>
          </a:prstGeom>
          <a:noFill/>
        </p:spPr>
        <p:txBody>
          <a:bodyPr wrap="square" rtlCol="0">
            <a:spAutoFit/>
          </a:bodyPr>
          <a:lstStyle/>
          <a:p>
            <a:r>
              <a:rPr lang="en-US" dirty="0"/>
              <a:t>c)</a:t>
            </a:r>
            <a:endParaRPr lang="en-IN" dirty="0"/>
          </a:p>
        </p:txBody>
      </p:sp>
      <p:sp>
        <p:nvSpPr>
          <p:cNvPr id="9" name="TextBox 8">
            <a:extLst>
              <a:ext uri="{FF2B5EF4-FFF2-40B4-BE49-F238E27FC236}">
                <a16:creationId xmlns:a16="http://schemas.microsoft.com/office/drawing/2014/main" id="{650C5337-9330-412B-CFA3-AAFF7C6C95FA}"/>
              </a:ext>
            </a:extLst>
          </p:cNvPr>
          <p:cNvSpPr txBox="1"/>
          <p:nvPr/>
        </p:nvSpPr>
        <p:spPr>
          <a:xfrm>
            <a:off x="5968029" y="3755963"/>
            <a:ext cx="453764" cy="369332"/>
          </a:xfrm>
          <a:prstGeom prst="rect">
            <a:avLst/>
          </a:prstGeom>
          <a:noFill/>
        </p:spPr>
        <p:txBody>
          <a:bodyPr wrap="square" rtlCol="0">
            <a:spAutoFit/>
          </a:bodyPr>
          <a:lstStyle/>
          <a:p>
            <a:r>
              <a:rPr lang="en-US" dirty="0"/>
              <a:t>d)</a:t>
            </a:r>
            <a:endParaRPr lang="en-IN" dirty="0"/>
          </a:p>
        </p:txBody>
      </p:sp>
      <p:sp>
        <p:nvSpPr>
          <p:cNvPr id="10" name="TextBox 9">
            <a:extLst>
              <a:ext uri="{FF2B5EF4-FFF2-40B4-BE49-F238E27FC236}">
                <a16:creationId xmlns:a16="http://schemas.microsoft.com/office/drawing/2014/main" id="{AFF99128-AE91-D84D-A3A0-4346D832BEE0}"/>
              </a:ext>
            </a:extLst>
          </p:cNvPr>
          <p:cNvSpPr txBox="1"/>
          <p:nvPr/>
        </p:nvSpPr>
        <p:spPr>
          <a:xfrm>
            <a:off x="105612" y="63097"/>
            <a:ext cx="9153331" cy="369332"/>
          </a:xfrm>
          <a:prstGeom prst="rect">
            <a:avLst/>
          </a:prstGeom>
          <a:noFill/>
        </p:spPr>
        <p:txBody>
          <a:bodyPr wrap="square" rtlCol="0">
            <a:spAutoFit/>
          </a:bodyPr>
          <a:lstStyle/>
          <a:p>
            <a:r>
              <a:rPr lang="en-US" sz="1800" b="1" i="0" u="none" strike="noStrike" dirty="0">
                <a:solidFill>
                  <a:srgbClr val="000000"/>
                </a:solidFill>
                <a:effectLst/>
                <a:latin typeface="Times New Roman" panose="02020603050405020304" pitchFamily="18" charset="0"/>
              </a:rPr>
              <a:t>Three-Dimensional Delta Distance(∆) vs Time Plotting of Features</a:t>
            </a:r>
            <a:endParaRPr lang="en-IN" dirty="0"/>
          </a:p>
        </p:txBody>
      </p:sp>
    </p:spTree>
    <p:extLst>
      <p:ext uri="{BB962C8B-B14F-4D97-AF65-F5344CB8AC3E}">
        <p14:creationId xmlns:p14="http://schemas.microsoft.com/office/powerpoint/2010/main" val="40368630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extBox 35">
            <a:extLst>
              <a:ext uri="{FF2B5EF4-FFF2-40B4-BE49-F238E27FC236}">
                <a16:creationId xmlns:a16="http://schemas.microsoft.com/office/drawing/2014/main" id="{DC36AA16-C0E3-BB9D-E0DD-1F062CBBEC70}"/>
              </a:ext>
            </a:extLst>
          </p:cNvPr>
          <p:cNvSpPr txBox="1"/>
          <p:nvPr/>
        </p:nvSpPr>
        <p:spPr>
          <a:xfrm>
            <a:off x="6660157" y="5507380"/>
            <a:ext cx="730377" cy="276999"/>
          </a:xfrm>
          <a:prstGeom prst="rect">
            <a:avLst/>
          </a:prstGeom>
          <a:noFill/>
        </p:spPr>
        <p:txBody>
          <a:bodyPr wrap="square" rtlCol="0">
            <a:spAutoFit/>
          </a:bodyPr>
          <a:lstStyle/>
          <a:p>
            <a:r>
              <a:rPr lang="en-IN" sz="1200" dirty="0"/>
              <a:t>1000</a:t>
            </a:r>
          </a:p>
        </p:txBody>
      </p:sp>
      <p:pic>
        <p:nvPicPr>
          <p:cNvPr id="26" name="Picture 25">
            <a:extLst>
              <a:ext uri="{FF2B5EF4-FFF2-40B4-BE49-F238E27FC236}">
                <a16:creationId xmlns:a16="http://schemas.microsoft.com/office/drawing/2014/main" id="{E0D26AE4-CA34-C069-D35C-5AFF38AFE394}"/>
              </a:ext>
            </a:extLst>
          </p:cNvPr>
          <p:cNvPicPr>
            <a:picLocks noChangeAspect="1"/>
          </p:cNvPicPr>
          <p:nvPr/>
        </p:nvPicPr>
        <p:blipFill rotWithShape="1">
          <a:blip r:embed="rId2"/>
          <a:srcRect l="7965" t="6832" r="6321" b="9775"/>
          <a:stretch/>
        </p:blipFill>
        <p:spPr>
          <a:xfrm>
            <a:off x="261122" y="1906262"/>
            <a:ext cx="4420503" cy="3225575"/>
          </a:xfrm>
          <a:prstGeom prst="rect">
            <a:avLst/>
          </a:prstGeom>
          <a:solidFill>
            <a:schemeClr val="bg1"/>
          </a:solidFill>
          <a:ln>
            <a:solidFill>
              <a:schemeClr val="accent1">
                <a:shade val="50000"/>
              </a:schemeClr>
            </a:solidFill>
          </a:ln>
        </p:spPr>
      </p:pic>
      <p:grpSp>
        <p:nvGrpSpPr>
          <p:cNvPr id="3" name="Group 2">
            <a:extLst>
              <a:ext uri="{FF2B5EF4-FFF2-40B4-BE49-F238E27FC236}">
                <a16:creationId xmlns:a16="http://schemas.microsoft.com/office/drawing/2014/main" id="{112F5A29-EA46-5278-0D59-B69AB1A54CDB}"/>
              </a:ext>
            </a:extLst>
          </p:cNvPr>
          <p:cNvGrpSpPr/>
          <p:nvPr/>
        </p:nvGrpSpPr>
        <p:grpSpPr>
          <a:xfrm>
            <a:off x="4534678" y="830424"/>
            <a:ext cx="7532087" cy="5617029"/>
            <a:chOff x="4100562" y="964168"/>
            <a:chExt cx="7975533" cy="5760568"/>
          </a:xfrm>
        </p:grpSpPr>
        <p:sp>
          <p:nvSpPr>
            <p:cNvPr id="13" name="Arrow: Down 12">
              <a:extLst>
                <a:ext uri="{FF2B5EF4-FFF2-40B4-BE49-F238E27FC236}">
                  <a16:creationId xmlns:a16="http://schemas.microsoft.com/office/drawing/2014/main" id="{ECE9DBB8-F766-03D1-3A36-88015E58E8BB}"/>
                </a:ext>
              </a:extLst>
            </p:cNvPr>
            <p:cNvSpPr/>
            <p:nvPr/>
          </p:nvSpPr>
          <p:spPr>
            <a:xfrm>
              <a:off x="9391747" y="1313976"/>
              <a:ext cx="242888" cy="529788"/>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3">
              <a:extLst>
                <a:ext uri="{FF2B5EF4-FFF2-40B4-BE49-F238E27FC236}">
                  <a16:creationId xmlns:a16="http://schemas.microsoft.com/office/drawing/2014/main" id="{17A60D75-ABB0-DE9F-6E2D-7ED6C7B3D5E1}"/>
                </a:ext>
              </a:extLst>
            </p:cNvPr>
            <p:cNvSpPr txBox="1"/>
            <p:nvPr/>
          </p:nvSpPr>
          <p:spPr>
            <a:xfrm>
              <a:off x="9234486" y="964168"/>
              <a:ext cx="676275" cy="369332"/>
            </a:xfrm>
            <a:prstGeom prst="rect">
              <a:avLst/>
            </a:prstGeom>
            <a:noFill/>
          </p:spPr>
          <p:txBody>
            <a:bodyPr wrap="square" rtlCol="0">
              <a:spAutoFit/>
            </a:bodyPr>
            <a:lstStyle/>
            <a:p>
              <a:r>
                <a:rPr lang="en-IN" dirty="0"/>
                <a:t>CHF </a:t>
              </a:r>
            </a:p>
          </p:txBody>
        </p:sp>
        <p:grpSp>
          <p:nvGrpSpPr>
            <p:cNvPr id="31" name="Group 30">
              <a:extLst>
                <a:ext uri="{FF2B5EF4-FFF2-40B4-BE49-F238E27FC236}">
                  <a16:creationId xmlns:a16="http://schemas.microsoft.com/office/drawing/2014/main" id="{5D25765C-609F-1802-E6AD-68D647F89918}"/>
                </a:ext>
              </a:extLst>
            </p:cNvPr>
            <p:cNvGrpSpPr/>
            <p:nvPr/>
          </p:nvGrpSpPr>
          <p:grpSpPr>
            <a:xfrm>
              <a:off x="4100562" y="1876583"/>
              <a:ext cx="7975533" cy="4848153"/>
              <a:chOff x="4077478" y="1927006"/>
              <a:chExt cx="7975533" cy="4848153"/>
            </a:xfrm>
          </p:grpSpPr>
          <p:grpSp>
            <p:nvGrpSpPr>
              <p:cNvPr id="8" name="Group 7">
                <a:extLst>
                  <a:ext uri="{FF2B5EF4-FFF2-40B4-BE49-F238E27FC236}">
                    <a16:creationId xmlns:a16="http://schemas.microsoft.com/office/drawing/2014/main" id="{256DD43E-EDC6-E7A4-3F16-E598D0F0FB0A}"/>
                  </a:ext>
                </a:extLst>
              </p:cNvPr>
              <p:cNvGrpSpPr/>
              <p:nvPr/>
            </p:nvGrpSpPr>
            <p:grpSpPr>
              <a:xfrm>
                <a:off x="4638674" y="1927006"/>
                <a:ext cx="7414337" cy="3886200"/>
                <a:chOff x="3144416" y="1285856"/>
                <a:chExt cx="7870371" cy="4107238"/>
              </a:xfrm>
            </p:grpSpPr>
            <p:grpSp>
              <p:nvGrpSpPr>
                <p:cNvPr id="4" name="Group 3">
                  <a:extLst>
                    <a:ext uri="{FF2B5EF4-FFF2-40B4-BE49-F238E27FC236}">
                      <a16:creationId xmlns:a16="http://schemas.microsoft.com/office/drawing/2014/main" id="{0118696B-31F9-9702-EA6A-D56227DE56F8}"/>
                    </a:ext>
                  </a:extLst>
                </p:cNvPr>
                <p:cNvGrpSpPr/>
                <p:nvPr/>
              </p:nvGrpSpPr>
              <p:grpSpPr>
                <a:xfrm>
                  <a:off x="3144416" y="1318513"/>
                  <a:ext cx="7870371" cy="4074581"/>
                  <a:chOff x="1847848" y="856940"/>
                  <a:chExt cx="8896351" cy="5296210"/>
                </a:xfrm>
              </p:grpSpPr>
              <p:pic>
                <p:nvPicPr>
                  <p:cNvPr id="9" name="Picture 8">
                    <a:extLst>
                      <a:ext uri="{FF2B5EF4-FFF2-40B4-BE49-F238E27FC236}">
                        <a16:creationId xmlns:a16="http://schemas.microsoft.com/office/drawing/2014/main" id="{A326881D-84B1-7AAF-0984-53C4ECA32F7E}"/>
                      </a:ext>
                    </a:extLst>
                  </p:cNvPr>
                  <p:cNvPicPr>
                    <a:picLocks noChangeAspect="1"/>
                  </p:cNvPicPr>
                  <p:nvPr/>
                </p:nvPicPr>
                <p:blipFill rotWithShape="1">
                  <a:blip r:embed="rId3"/>
                  <a:srcRect l="8193" r="5014" b="7732"/>
                  <a:stretch/>
                </p:blipFill>
                <p:spPr>
                  <a:xfrm>
                    <a:off x="1847848" y="3581090"/>
                    <a:ext cx="8896351" cy="2572060"/>
                  </a:xfrm>
                  <a:prstGeom prst="rect">
                    <a:avLst/>
                  </a:prstGeom>
                </p:spPr>
              </p:pic>
              <p:pic>
                <p:nvPicPr>
                  <p:cNvPr id="2" name="Picture 1">
                    <a:extLst>
                      <a:ext uri="{FF2B5EF4-FFF2-40B4-BE49-F238E27FC236}">
                        <a16:creationId xmlns:a16="http://schemas.microsoft.com/office/drawing/2014/main" id="{659A871E-26FA-2D9C-62F4-D04168E854EA}"/>
                      </a:ext>
                    </a:extLst>
                  </p:cNvPr>
                  <p:cNvPicPr>
                    <a:picLocks noChangeAspect="1"/>
                  </p:cNvPicPr>
                  <p:nvPr/>
                </p:nvPicPr>
                <p:blipFill rotWithShape="1">
                  <a:blip r:embed="rId4"/>
                  <a:srcRect l="9945" t="6401" r="7062" b="9695"/>
                  <a:stretch/>
                </p:blipFill>
                <p:spPr>
                  <a:xfrm>
                    <a:off x="1847848" y="856940"/>
                    <a:ext cx="8896351" cy="2572060"/>
                  </a:xfrm>
                  <a:prstGeom prst="rect">
                    <a:avLst/>
                  </a:prstGeom>
                </p:spPr>
              </p:pic>
            </p:grpSp>
            <p:cxnSp>
              <p:nvCxnSpPr>
                <p:cNvPr id="6" name="Straight Connector 5">
                  <a:extLst>
                    <a:ext uri="{FF2B5EF4-FFF2-40B4-BE49-F238E27FC236}">
                      <a16:creationId xmlns:a16="http://schemas.microsoft.com/office/drawing/2014/main" id="{1EED7E25-38C8-0DDF-5D6A-60FAAFC1E809}"/>
                    </a:ext>
                  </a:extLst>
                </p:cNvPr>
                <p:cNvCxnSpPr/>
                <p:nvPr/>
              </p:nvCxnSpPr>
              <p:spPr>
                <a:xfrm>
                  <a:off x="3181739" y="1285856"/>
                  <a:ext cx="0" cy="4107238"/>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Arrow: Down 16">
                <a:extLst>
                  <a:ext uri="{FF2B5EF4-FFF2-40B4-BE49-F238E27FC236}">
                    <a16:creationId xmlns:a16="http://schemas.microsoft.com/office/drawing/2014/main" id="{C356D619-F3E1-2F4F-D0F3-3AB1886051B4}"/>
                  </a:ext>
                </a:extLst>
              </p:cNvPr>
              <p:cNvSpPr/>
              <p:nvPr/>
            </p:nvSpPr>
            <p:spPr>
              <a:xfrm rot="10800000">
                <a:off x="9139237" y="5876925"/>
                <a:ext cx="247650" cy="495300"/>
              </a:xfrm>
              <a:prstGeom prst="down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CF36F0CD-4913-A885-4853-57693E2F443B}"/>
                  </a:ext>
                </a:extLst>
              </p:cNvPr>
              <p:cNvSpPr txBox="1"/>
              <p:nvPr/>
            </p:nvSpPr>
            <p:spPr>
              <a:xfrm>
                <a:off x="8345843" y="6372226"/>
                <a:ext cx="1884007" cy="369332"/>
              </a:xfrm>
              <a:prstGeom prst="rect">
                <a:avLst/>
              </a:prstGeom>
              <a:noFill/>
            </p:spPr>
            <p:txBody>
              <a:bodyPr wrap="square" rtlCol="0">
                <a:spAutoFit/>
              </a:bodyPr>
              <a:lstStyle/>
              <a:p>
                <a:r>
                  <a:rPr lang="en-IN" dirty="0"/>
                  <a:t>Threshold Point</a:t>
                </a:r>
              </a:p>
            </p:txBody>
          </p:sp>
          <p:sp>
            <p:nvSpPr>
              <p:cNvPr id="27" name="Arrow: Up 26">
                <a:extLst>
                  <a:ext uri="{FF2B5EF4-FFF2-40B4-BE49-F238E27FC236}">
                    <a16:creationId xmlns:a16="http://schemas.microsoft.com/office/drawing/2014/main" id="{D19833B2-F826-E6BD-18CC-FD8A47AF35FD}"/>
                  </a:ext>
                </a:extLst>
              </p:cNvPr>
              <p:cNvSpPr/>
              <p:nvPr/>
            </p:nvSpPr>
            <p:spPr>
              <a:xfrm rot="1881643">
                <a:off x="7063502" y="5145963"/>
                <a:ext cx="221595" cy="1087141"/>
              </a:xfrm>
              <a:prstGeom prst="upArrow">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5A49EDAE-CFFD-1CB3-A111-936FDB36A7B2}"/>
                  </a:ext>
                </a:extLst>
              </p:cNvPr>
              <p:cNvSpPr txBox="1"/>
              <p:nvPr/>
            </p:nvSpPr>
            <p:spPr>
              <a:xfrm>
                <a:off x="4077478" y="6128828"/>
                <a:ext cx="3425402" cy="646331"/>
              </a:xfrm>
              <a:prstGeom prst="rect">
                <a:avLst/>
              </a:prstGeom>
              <a:noFill/>
            </p:spPr>
            <p:txBody>
              <a:bodyPr wrap="square" rtlCol="0">
                <a:spAutoFit/>
              </a:bodyPr>
              <a:lstStyle/>
              <a:p>
                <a:r>
                  <a:rPr lang="en-IN" dirty="0"/>
                  <a:t>Blue region indicates nucleate boiling pre-threshold point.</a:t>
                </a:r>
              </a:p>
            </p:txBody>
          </p:sp>
          <p:sp>
            <p:nvSpPr>
              <p:cNvPr id="29" name="TextBox 28">
                <a:extLst>
                  <a:ext uri="{FF2B5EF4-FFF2-40B4-BE49-F238E27FC236}">
                    <a16:creationId xmlns:a16="http://schemas.microsoft.com/office/drawing/2014/main" id="{F80BA9A9-505D-6591-6384-440E5A1AAD41}"/>
                  </a:ext>
                </a:extLst>
              </p:cNvPr>
              <p:cNvSpPr txBox="1"/>
              <p:nvPr/>
            </p:nvSpPr>
            <p:spPr>
              <a:xfrm>
                <a:off x="5378406" y="4010018"/>
                <a:ext cx="3159392" cy="646331"/>
              </a:xfrm>
              <a:prstGeom prst="rect">
                <a:avLst/>
              </a:prstGeom>
              <a:noFill/>
            </p:spPr>
            <p:txBody>
              <a:bodyPr wrap="square" rtlCol="0">
                <a:spAutoFit/>
              </a:bodyPr>
              <a:lstStyle/>
              <a:p>
                <a:r>
                  <a:rPr lang="en-IN" dirty="0"/>
                  <a:t>Red region represents nucleate boiling post-threshold point.</a:t>
                </a:r>
              </a:p>
            </p:txBody>
          </p:sp>
          <p:sp>
            <p:nvSpPr>
              <p:cNvPr id="30" name="Arrow: Bent 29">
                <a:extLst>
                  <a:ext uri="{FF2B5EF4-FFF2-40B4-BE49-F238E27FC236}">
                    <a16:creationId xmlns:a16="http://schemas.microsoft.com/office/drawing/2014/main" id="{F35DEAA3-3860-C04A-A84D-1EB4E7A91C74}"/>
                  </a:ext>
                </a:extLst>
              </p:cNvPr>
              <p:cNvSpPr/>
              <p:nvPr/>
            </p:nvSpPr>
            <p:spPr>
              <a:xfrm rot="5400000">
                <a:off x="8803066" y="3967372"/>
                <a:ext cx="305048" cy="1021311"/>
              </a:xfrm>
              <a:prstGeom prst="bentArrow">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gr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A44A3C7-04A5-5810-5480-2C4AE9F420D2}"/>
                  </a:ext>
                </a:extLst>
              </p:cNvPr>
              <p:cNvSpPr txBox="1"/>
              <p:nvPr/>
            </p:nvSpPr>
            <p:spPr>
              <a:xfrm>
                <a:off x="-43820" y="1877157"/>
                <a:ext cx="403893" cy="3294798"/>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4</m:t>
                          </m:r>
                        </m:e>
                        <m:sup>
                          <m:r>
                            <a:rPr lang="en-IN" sz="1400" b="0" i="1" smtClean="0">
                              <a:latin typeface="Cambria Math" panose="02040503050406030204" pitchFamily="18" charset="0"/>
                            </a:rPr>
                            <m:t>𝑡h</m:t>
                          </m:r>
                        </m:sup>
                      </m:sSup>
                      <m:r>
                        <a:rPr lang="en-IN" sz="1400" b="0" i="1" smtClean="0">
                          <a:latin typeface="Cambria Math" panose="02040503050406030204" pitchFamily="18" charset="0"/>
                        </a:rPr>
                        <m:t> </m:t>
                      </m:r>
                      <m:r>
                        <a:rPr lang="en-IN" sz="1400" b="0" i="1" smtClean="0">
                          <a:latin typeface="Cambria Math" panose="02040503050406030204" pitchFamily="18" charset="0"/>
                        </a:rPr>
                        <m:t>𝑀𝑜𝑚𝑒𝑛𝑡</m:t>
                      </m:r>
                    </m:oMath>
                  </m:oMathPara>
                </a14:m>
                <a:endParaRPr lang="en-IN" sz="1400" dirty="0"/>
              </a:p>
            </p:txBody>
          </p:sp>
        </mc:Choice>
        <mc:Fallback xmlns="">
          <p:sp>
            <p:nvSpPr>
              <p:cNvPr id="5" name="TextBox 4">
                <a:extLst>
                  <a:ext uri="{FF2B5EF4-FFF2-40B4-BE49-F238E27FC236}">
                    <a16:creationId xmlns:a16="http://schemas.microsoft.com/office/drawing/2014/main" id="{CA44A3C7-04A5-5810-5480-2C4AE9F420D2}"/>
                  </a:ext>
                </a:extLst>
              </p:cNvPr>
              <p:cNvSpPr txBox="1">
                <a:spLocks noRot="1" noChangeAspect="1" noMove="1" noResize="1" noEditPoints="1" noAdjustHandles="1" noChangeArrowheads="1" noChangeShapeType="1" noTextEdit="1"/>
              </p:cNvSpPr>
              <p:nvPr/>
            </p:nvSpPr>
            <p:spPr>
              <a:xfrm>
                <a:off x="-43820" y="1877157"/>
                <a:ext cx="403893" cy="3294798"/>
              </a:xfrm>
              <a:prstGeom prst="rect">
                <a:avLst/>
              </a:prstGeom>
              <a:blipFill>
                <a:blip r:embed="rId5"/>
                <a:stretch>
                  <a:fillRect/>
                </a:stretch>
              </a:blipFill>
            </p:spPr>
            <p:txBody>
              <a:bodyPr/>
              <a:lstStyle/>
              <a:p>
                <a:r>
                  <a:rPr lang="en-IN">
                    <a:noFill/>
                  </a:rPr>
                  <a:t> </a:t>
                </a:r>
              </a:p>
            </p:txBody>
          </p:sp>
        </mc:Fallback>
      </mc:AlternateContent>
      <p:sp>
        <p:nvSpPr>
          <p:cNvPr id="7" name="TextBox 6">
            <a:extLst>
              <a:ext uri="{FF2B5EF4-FFF2-40B4-BE49-F238E27FC236}">
                <a16:creationId xmlns:a16="http://schemas.microsoft.com/office/drawing/2014/main" id="{B1574A4A-AB97-4984-971E-FB82F1FE94BF}"/>
              </a:ext>
            </a:extLst>
          </p:cNvPr>
          <p:cNvSpPr txBox="1"/>
          <p:nvPr/>
        </p:nvSpPr>
        <p:spPr>
          <a:xfrm>
            <a:off x="2328572" y="5323310"/>
            <a:ext cx="867747" cy="369332"/>
          </a:xfrm>
          <a:prstGeom prst="rect">
            <a:avLst/>
          </a:prstGeom>
          <a:noFill/>
        </p:spPr>
        <p:txBody>
          <a:bodyPr wrap="square" rtlCol="0">
            <a:spAutoFit/>
          </a:bodyPr>
          <a:lstStyle/>
          <a:p>
            <a:r>
              <a:rPr lang="en-IN" dirty="0"/>
              <a:t>t (s)</a:t>
            </a:r>
          </a:p>
        </p:txBody>
      </p:sp>
      <p:sp>
        <p:nvSpPr>
          <p:cNvPr id="10" name="TextBox 9">
            <a:extLst>
              <a:ext uri="{FF2B5EF4-FFF2-40B4-BE49-F238E27FC236}">
                <a16:creationId xmlns:a16="http://schemas.microsoft.com/office/drawing/2014/main" id="{74D491D8-1C1C-DBF6-168C-220E8DF5326B}"/>
              </a:ext>
            </a:extLst>
          </p:cNvPr>
          <p:cNvSpPr txBox="1"/>
          <p:nvPr/>
        </p:nvSpPr>
        <p:spPr>
          <a:xfrm>
            <a:off x="1514732" y="1440664"/>
            <a:ext cx="3088433" cy="369332"/>
          </a:xfrm>
          <a:prstGeom prst="rect">
            <a:avLst/>
          </a:prstGeom>
          <a:noFill/>
        </p:spPr>
        <p:txBody>
          <a:bodyPr wrap="square" rtlCol="0">
            <a:spAutoFit/>
          </a:bodyPr>
          <a:lstStyle/>
          <a:p>
            <a:r>
              <a:rPr lang="en-IN" dirty="0"/>
              <a:t>Moment Vs Time</a:t>
            </a:r>
          </a:p>
        </p:txBody>
      </p:sp>
      <p:sp>
        <p:nvSpPr>
          <p:cNvPr id="11" name="TextBox 10">
            <a:extLst>
              <a:ext uri="{FF2B5EF4-FFF2-40B4-BE49-F238E27FC236}">
                <a16:creationId xmlns:a16="http://schemas.microsoft.com/office/drawing/2014/main" id="{F3BD40A3-3AE1-0B03-0C7E-726546CE3166}"/>
              </a:ext>
            </a:extLst>
          </p:cNvPr>
          <p:cNvSpPr txBox="1"/>
          <p:nvPr/>
        </p:nvSpPr>
        <p:spPr>
          <a:xfrm>
            <a:off x="154921" y="219161"/>
            <a:ext cx="4031541" cy="461665"/>
          </a:xfrm>
          <a:prstGeom prst="rect">
            <a:avLst/>
          </a:prstGeom>
          <a:noFill/>
        </p:spPr>
        <p:txBody>
          <a:bodyPr wrap="square" rtlCol="0">
            <a:spAutoFit/>
          </a:bodyPr>
          <a:lstStyle/>
          <a:p>
            <a:r>
              <a:rPr lang="en-IN" sz="2400" b="1" dirty="0"/>
              <a:t>Criteria for CHF Prediction </a:t>
            </a:r>
            <a:r>
              <a:rPr lang="en-IN" sz="2400" dirty="0"/>
              <a:t>:</a:t>
            </a:r>
          </a:p>
        </p:txBody>
      </p:sp>
      <p:sp>
        <p:nvSpPr>
          <p:cNvPr id="15" name="TextBox 14">
            <a:extLst>
              <a:ext uri="{FF2B5EF4-FFF2-40B4-BE49-F238E27FC236}">
                <a16:creationId xmlns:a16="http://schemas.microsoft.com/office/drawing/2014/main" id="{1E67C671-A559-B91F-21AC-D57C91B24209}"/>
              </a:ext>
            </a:extLst>
          </p:cNvPr>
          <p:cNvSpPr txBox="1"/>
          <p:nvPr/>
        </p:nvSpPr>
        <p:spPr>
          <a:xfrm>
            <a:off x="4902311" y="1880046"/>
            <a:ext cx="324720" cy="246221"/>
          </a:xfrm>
          <a:prstGeom prst="rect">
            <a:avLst/>
          </a:prstGeom>
          <a:noFill/>
        </p:spPr>
        <p:txBody>
          <a:bodyPr wrap="square" rtlCol="0">
            <a:spAutoFit/>
          </a:bodyPr>
          <a:lstStyle/>
          <a:p>
            <a:r>
              <a:rPr lang="en-IN" sz="1000" dirty="0"/>
              <a:t>4</a:t>
            </a:r>
          </a:p>
        </p:txBody>
      </p:sp>
      <p:sp>
        <p:nvSpPr>
          <p:cNvPr id="16" name="TextBox 15">
            <a:extLst>
              <a:ext uri="{FF2B5EF4-FFF2-40B4-BE49-F238E27FC236}">
                <a16:creationId xmlns:a16="http://schemas.microsoft.com/office/drawing/2014/main" id="{EFECAAFE-CA3A-244E-1436-DC60953296F7}"/>
              </a:ext>
            </a:extLst>
          </p:cNvPr>
          <p:cNvSpPr txBox="1"/>
          <p:nvPr/>
        </p:nvSpPr>
        <p:spPr>
          <a:xfrm>
            <a:off x="4902311" y="2065287"/>
            <a:ext cx="324720" cy="246221"/>
          </a:xfrm>
          <a:prstGeom prst="rect">
            <a:avLst/>
          </a:prstGeom>
          <a:noFill/>
        </p:spPr>
        <p:txBody>
          <a:bodyPr wrap="square" rtlCol="0">
            <a:spAutoFit/>
          </a:bodyPr>
          <a:lstStyle/>
          <a:p>
            <a:r>
              <a:rPr lang="en-IN" sz="1000" dirty="0"/>
              <a:t>3</a:t>
            </a:r>
          </a:p>
        </p:txBody>
      </p:sp>
      <p:sp>
        <p:nvSpPr>
          <p:cNvPr id="18" name="TextBox 17">
            <a:extLst>
              <a:ext uri="{FF2B5EF4-FFF2-40B4-BE49-F238E27FC236}">
                <a16:creationId xmlns:a16="http://schemas.microsoft.com/office/drawing/2014/main" id="{D2CAC2E9-3BC6-87A5-6BF9-493922CE6EA7}"/>
              </a:ext>
            </a:extLst>
          </p:cNvPr>
          <p:cNvSpPr txBox="1"/>
          <p:nvPr/>
        </p:nvSpPr>
        <p:spPr>
          <a:xfrm>
            <a:off x="4902311" y="2227167"/>
            <a:ext cx="324720" cy="246221"/>
          </a:xfrm>
          <a:prstGeom prst="rect">
            <a:avLst/>
          </a:prstGeom>
          <a:noFill/>
        </p:spPr>
        <p:txBody>
          <a:bodyPr wrap="square" rtlCol="0">
            <a:spAutoFit/>
          </a:bodyPr>
          <a:lstStyle/>
          <a:p>
            <a:r>
              <a:rPr lang="en-IN" sz="1000" dirty="0"/>
              <a:t>2</a:t>
            </a:r>
          </a:p>
        </p:txBody>
      </p:sp>
      <p:sp>
        <p:nvSpPr>
          <p:cNvPr id="20" name="TextBox 19">
            <a:extLst>
              <a:ext uri="{FF2B5EF4-FFF2-40B4-BE49-F238E27FC236}">
                <a16:creationId xmlns:a16="http://schemas.microsoft.com/office/drawing/2014/main" id="{4DEC48F1-E69D-A307-160B-6ACE2ABC731D}"/>
              </a:ext>
            </a:extLst>
          </p:cNvPr>
          <p:cNvSpPr txBox="1"/>
          <p:nvPr/>
        </p:nvSpPr>
        <p:spPr>
          <a:xfrm>
            <a:off x="4900460" y="2451177"/>
            <a:ext cx="324720" cy="246221"/>
          </a:xfrm>
          <a:prstGeom prst="rect">
            <a:avLst/>
          </a:prstGeom>
          <a:noFill/>
        </p:spPr>
        <p:txBody>
          <a:bodyPr wrap="square" rtlCol="0">
            <a:spAutoFit/>
          </a:bodyPr>
          <a:lstStyle/>
          <a:p>
            <a:r>
              <a:rPr lang="en-IN" sz="1000" dirty="0"/>
              <a:t>1</a:t>
            </a:r>
          </a:p>
        </p:txBody>
      </p:sp>
      <p:sp>
        <p:nvSpPr>
          <p:cNvPr id="21" name="TextBox 20">
            <a:extLst>
              <a:ext uri="{FF2B5EF4-FFF2-40B4-BE49-F238E27FC236}">
                <a16:creationId xmlns:a16="http://schemas.microsoft.com/office/drawing/2014/main" id="{D44C832E-168B-456C-C2E5-4ED42EE42708}"/>
              </a:ext>
            </a:extLst>
          </p:cNvPr>
          <p:cNvSpPr txBox="1"/>
          <p:nvPr/>
        </p:nvSpPr>
        <p:spPr>
          <a:xfrm>
            <a:off x="4898609" y="2642862"/>
            <a:ext cx="324720" cy="246221"/>
          </a:xfrm>
          <a:prstGeom prst="rect">
            <a:avLst/>
          </a:prstGeom>
          <a:noFill/>
        </p:spPr>
        <p:txBody>
          <a:bodyPr wrap="square" rtlCol="0">
            <a:spAutoFit/>
          </a:bodyPr>
          <a:lstStyle/>
          <a:p>
            <a:r>
              <a:rPr lang="en-IN" sz="1000" dirty="0"/>
              <a:t>0</a:t>
            </a:r>
          </a:p>
        </p:txBody>
      </p:sp>
      <p:sp>
        <p:nvSpPr>
          <p:cNvPr id="22" name="TextBox 21">
            <a:extLst>
              <a:ext uri="{FF2B5EF4-FFF2-40B4-BE49-F238E27FC236}">
                <a16:creationId xmlns:a16="http://schemas.microsoft.com/office/drawing/2014/main" id="{132F13B5-4F30-C418-E557-5280042F5ED8}"/>
              </a:ext>
            </a:extLst>
          </p:cNvPr>
          <p:cNvSpPr txBox="1"/>
          <p:nvPr/>
        </p:nvSpPr>
        <p:spPr>
          <a:xfrm>
            <a:off x="4845987" y="2867868"/>
            <a:ext cx="324720" cy="246221"/>
          </a:xfrm>
          <a:prstGeom prst="rect">
            <a:avLst/>
          </a:prstGeom>
          <a:noFill/>
        </p:spPr>
        <p:txBody>
          <a:bodyPr wrap="square" rtlCol="0">
            <a:spAutoFit/>
          </a:bodyPr>
          <a:lstStyle/>
          <a:p>
            <a:r>
              <a:rPr lang="en-IN" sz="1000" dirty="0"/>
              <a:t>-1</a:t>
            </a:r>
          </a:p>
        </p:txBody>
      </p:sp>
      <p:sp>
        <p:nvSpPr>
          <p:cNvPr id="23" name="TextBox 22">
            <a:extLst>
              <a:ext uri="{FF2B5EF4-FFF2-40B4-BE49-F238E27FC236}">
                <a16:creationId xmlns:a16="http://schemas.microsoft.com/office/drawing/2014/main" id="{1B66061C-673C-F87C-1F86-9FC6F2B7D00A}"/>
              </a:ext>
            </a:extLst>
          </p:cNvPr>
          <p:cNvSpPr txBox="1"/>
          <p:nvPr/>
        </p:nvSpPr>
        <p:spPr>
          <a:xfrm>
            <a:off x="4845987" y="3032839"/>
            <a:ext cx="324720" cy="246221"/>
          </a:xfrm>
          <a:prstGeom prst="rect">
            <a:avLst/>
          </a:prstGeom>
          <a:noFill/>
        </p:spPr>
        <p:txBody>
          <a:bodyPr wrap="square" rtlCol="0">
            <a:spAutoFit/>
          </a:bodyPr>
          <a:lstStyle/>
          <a:p>
            <a:r>
              <a:rPr lang="en-IN" sz="1000" dirty="0"/>
              <a:t>-2</a:t>
            </a:r>
          </a:p>
        </p:txBody>
      </p:sp>
      <p:sp>
        <p:nvSpPr>
          <p:cNvPr id="24" name="TextBox 23">
            <a:extLst>
              <a:ext uri="{FF2B5EF4-FFF2-40B4-BE49-F238E27FC236}">
                <a16:creationId xmlns:a16="http://schemas.microsoft.com/office/drawing/2014/main" id="{0A2219DE-5E5C-6C34-AC0A-45A539919A24}"/>
              </a:ext>
            </a:extLst>
          </p:cNvPr>
          <p:cNvSpPr txBox="1"/>
          <p:nvPr/>
        </p:nvSpPr>
        <p:spPr>
          <a:xfrm>
            <a:off x="4858679" y="3250953"/>
            <a:ext cx="324720" cy="246221"/>
          </a:xfrm>
          <a:prstGeom prst="rect">
            <a:avLst/>
          </a:prstGeom>
          <a:noFill/>
        </p:spPr>
        <p:txBody>
          <a:bodyPr wrap="square" rtlCol="0">
            <a:spAutoFit/>
          </a:bodyPr>
          <a:lstStyle/>
          <a:p>
            <a:r>
              <a:rPr lang="en-IN" sz="1000" dirty="0"/>
              <a:t>-3</a:t>
            </a:r>
          </a:p>
        </p:txBody>
      </p:sp>
      <p:pic>
        <p:nvPicPr>
          <p:cNvPr id="32" name="Picture 31">
            <a:extLst>
              <a:ext uri="{FF2B5EF4-FFF2-40B4-BE49-F238E27FC236}">
                <a16:creationId xmlns:a16="http://schemas.microsoft.com/office/drawing/2014/main" id="{21CC66A2-402F-5E8A-D719-95F91A0B8DD2}"/>
              </a:ext>
            </a:extLst>
          </p:cNvPr>
          <p:cNvPicPr>
            <a:picLocks noChangeAspect="1"/>
          </p:cNvPicPr>
          <p:nvPr/>
        </p:nvPicPr>
        <p:blipFill>
          <a:blip r:embed="rId6"/>
          <a:stretch>
            <a:fillRect/>
          </a:stretch>
        </p:blipFill>
        <p:spPr>
          <a:xfrm>
            <a:off x="4881400" y="3788229"/>
            <a:ext cx="165115" cy="1612307"/>
          </a:xfrm>
          <a:prstGeom prst="rect">
            <a:avLst/>
          </a:prstGeom>
        </p:spPr>
      </p:pic>
      <p:sp>
        <p:nvSpPr>
          <p:cNvPr id="33" name="TextBox 32">
            <a:extLst>
              <a:ext uri="{FF2B5EF4-FFF2-40B4-BE49-F238E27FC236}">
                <a16:creationId xmlns:a16="http://schemas.microsoft.com/office/drawing/2014/main" id="{3A19742F-E553-A11C-6C4A-184DEA05ED1B}"/>
              </a:ext>
            </a:extLst>
          </p:cNvPr>
          <p:cNvSpPr txBox="1"/>
          <p:nvPr/>
        </p:nvSpPr>
        <p:spPr>
          <a:xfrm>
            <a:off x="5786962" y="5485771"/>
            <a:ext cx="730377" cy="276999"/>
          </a:xfrm>
          <a:prstGeom prst="rect">
            <a:avLst/>
          </a:prstGeom>
          <a:noFill/>
        </p:spPr>
        <p:txBody>
          <a:bodyPr wrap="square" rtlCol="0">
            <a:spAutoFit/>
          </a:bodyPr>
          <a:lstStyle/>
          <a:p>
            <a:r>
              <a:rPr lang="en-IN" sz="1200" dirty="0"/>
              <a:t>500</a:t>
            </a:r>
          </a:p>
        </p:txBody>
      </p:sp>
      <p:sp>
        <p:nvSpPr>
          <p:cNvPr id="37" name="TextBox 36">
            <a:extLst>
              <a:ext uri="{FF2B5EF4-FFF2-40B4-BE49-F238E27FC236}">
                <a16:creationId xmlns:a16="http://schemas.microsoft.com/office/drawing/2014/main" id="{A315A068-FCA6-CD0B-D125-E7F945682378}"/>
              </a:ext>
            </a:extLst>
          </p:cNvPr>
          <p:cNvSpPr txBox="1"/>
          <p:nvPr/>
        </p:nvSpPr>
        <p:spPr>
          <a:xfrm>
            <a:off x="7542904" y="5524848"/>
            <a:ext cx="730377" cy="276999"/>
          </a:xfrm>
          <a:prstGeom prst="rect">
            <a:avLst/>
          </a:prstGeom>
          <a:noFill/>
        </p:spPr>
        <p:txBody>
          <a:bodyPr wrap="square" rtlCol="0">
            <a:spAutoFit/>
          </a:bodyPr>
          <a:lstStyle/>
          <a:p>
            <a:r>
              <a:rPr lang="en-IN" sz="1200" dirty="0"/>
              <a:t>1500</a:t>
            </a:r>
          </a:p>
        </p:txBody>
      </p:sp>
      <p:sp>
        <p:nvSpPr>
          <p:cNvPr id="38" name="TextBox 37">
            <a:extLst>
              <a:ext uri="{FF2B5EF4-FFF2-40B4-BE49-F238E27FC236}">
                <a16:creationId xmlns:a16="http://schemas.microsoft.com/office/drawing/2014/main" id="{4496F565-605B-464A-2458-2B005B2D07C9}"/>
              </a:ext>
            </a:extLst>
          </p:cNvPr>
          <p:cNvSpPr txBox="1"/>
          <p:nvPr/>
        </p:nvSpPr>
        <p:spPr>
          <a:xfrm>
            <a:off x="8463282" y="5536081"/>
            <a:ext cx="730377" cy="276999"/>
          </a:xfrm>
          <a:prstGeom prst="rect">
            <a:avLst/>
          </a:prstGeom>
          <a:noFill/>
        </p:spPr>
        <p:txBody>
          <a:bodyPr wrap="square" rtlCol="0">
            <a:spAutoFit/>
          </a:bodyPr>
          <a:lstStyle/>
          <a:p>
            <a:r>
              <a:rPr lang="en-IN" sz="1200" dirty="0"/>
              <a:t>2000</a:t>
            </a:r>
          </a:p>
        </p:txBody>
      </p:sp>
      <p:sp>
        <p:nvSpPr>
          <p:cNvPr id="39" name="TextBox 38">
            <a:extLst>
              <a:ext uri="{FF2B5EF4-FFF2-40B4-BE49-F238E27FC236}">
                <a16:creationId xmlns:a16="http://schemas.microsoft.com/office/drawing/2014/main" id="{96E9BB31-6CAD-4426-DA28-4C7FA36C9C1E}"/>
              </a:ext>
            </a:extLst>
          </p:cNvPr>
          <p:cNvSpPr txBox="1"/>
          <p:nvPr/>
        </p:nvSpPr>
        <p:spPr>
          <a:xfrm>
            <a:off x="9309710" y="5518322"/>
            <a:ext cx="730377" cy="276999"/>
          </a:xfrm>
          <a:prstGeom prst="rect">
            <a:avLst/>
          </a:prstGeom>
          <a:noFill/>
        </p:spPr>
        <p:txBody>
          <a:bodyPr wrap="square" rtlCol="0">
            <a:spAutoFit/>
          </a:bodyPr>
          <a:lstStyle/>
          <a:p>
            <a:r>
              <a:rPr lang="en-IN" sz="1200" dirty="0"/>
              <a:t>2500</a:t>
            </a:r>
          </a:p>
        </p:txBody>
      </p:sp>
      <p:sp>
        <p:nvSpPr>
          <p:cNvPr id="40" name="TextBox 39">
            <a:extLst>
              <a:ext uri="{FF2B5EF4-FFF2-40B4-BE49-F238E27FC236}">
                <a16:creationId xmlns:a16="http://schemas.microsoft.com/office/drawing/2014/main" id="{9DB498A5-C1F1-0328-476B-385754C340A6}"/>
              </a:ext>
            </a:extLst>
          </p:cNvPr>
          <p:cNvSpPr txBox="1"/>
          <p:nvPr/>
        </p:nvSpPr>
        <p:spPr>
          <a:xfrm>
            <a:off x="10215468" y="5524848"/>
            <a:ext cx="730377" cy="276999"/>
          </a:xfrm>
          <a:prstGeom prst="rect">
            <a:avLst/>
          </a:prstGeom>
          <a:noFill/>
        </p:spPr>
        <p:txBody>
          <a:bodyPr wrap="square" rtlCol="0">
            <a:spAutoFit/>
          </a:bodyPr>
          <a:lstStyle/>
          <a:p>
            <a:r>
              <a:rPr lang="en-IN" sz="1200" dirty="0"/>
              <a:t>3000</a:t>
            </a:r>
          </a:p>
        </p:txBody>
      </p:sp>
      <p:sp>
        <p:nvSpPr>
          <p:cNvPr id="41" name="TextBox 40">
            <a:extLst>
              <a:ext uri="{FF2B5EF4-FFF2-40B4-BE49-F238E27FC236}">
                <a16:creationId xmlns:a16="http://schemas.microsoft.com/office/drawing/2014/main" id="{9761DECE-77CD-135E-3049-3AD9F4261E65}"/>
              </a:ext>
            </a:extLst>
          </p:cNvPr>
          <p:cNvSpPr txBox="1"/>
          <p:nvPr/>
        </p:nvSpPr>
        <p:spPr>
          <a:xfrm>
            <a:off x="11129119" y="5536081"/>
            <a:ext cx="730377" cy="276999"/>
          </a:xfrm>
          <a:prstGeom prst="rect">
            <a:avLst/>
          </a:prstGeom>
          <a:noFill/>
        </p:spPr>
        <p:txBody>
          <a:bodyPr wrap="square" rtlCol="0">
            <a:spAutoFit/>
          </a:bodyPr>
          <a:lstStyle/>
          <a:p>
            <a:r>
              <a:rPr lang="en-IN" sz="1200" dirty="0"/>
              <a:t>3500</a:t>
            </a:r>
          </a:p>
        </p:txBody>
      </p:sp>
      <p:sp>
        <p:nvSpPr>
          <p:cNvPr id="12" name="TextBox 11">
            <a:extLst>
              <a:ext uri="{FF2B5EF4-FFF2-40B4-BE49-F238E27FC236}">
                <a16:creationId xmlns:a16="http://schemas.microsoft.com/office/drawing/2014/main" id="{AAC84FE4-7856-D392-2411-9338B816520E}"/>
              </a:ext>
            </a:extLst>
          </p:cNvPr>
          <p:cNvSpPr txBox="1"/>
          <p:nvPr/>
        </p:nvSpPr>
        <p:spPr>
          <a:xfrm>
            <a:off x="2328572" y="5126219"/>
            <a:ext cx="730377" cy="276999"/>
          </a:xfrm>
          <a:prstGeom prst="rect">
            <a:avLst/>
          </a:prstGeom>
          <a:noFill/>
        </p:spPr>
        <p:txBody>
          <a:bodyPr wrap="square" rtlCol="0">
            <a:spAutoFit/>
          </a:bodyPr>
          <a:lstStyle/>
          <a:p>
            <a:r>
              <a:rPr lang="en-IN" sz="1200" dirty="0"/>
              <a:t>2500</a:t>
            </a:r>
          </a:p>
        </p:txBody>
      </p:sp>
      <p:sp>
        <p:nvSpPr>
          <p:cNvPr id="25" name="TextBox 24">
            <a:extLst>
              <a:ext uri="{FF2B5EF4-FFF2-40B4-BE49-F238E27FC236}">
                <a16:creationId xmlns:a16="http://schemas.microsoft.com/office/drawing/2014/main" id="{373C1FCE-3065-5086-F963-BE0E439664A2}"/>
              </a:ext>
            </a:extLst>
          </p:cNvPr>
          <p:cNvSpPr txBox="1"/>
          <p:nvPr/>
        </p:nvSpPr>
        <p:spPr>
          <a:xfrm>
            <a:off x="1635933" y="5110375"/>
            <a:ext cx="730377" cy="276999"/>
          </a:xfrm>
          <a:prstGeom prst="rect">
            <a:avLst/>
          </a:prstGeom>
          <a:noFill/>
        </p:spPr>
        <p:txBody>
          <a:bodyPr wrap="square" rtlCol="0">
            <a:spAutoFit/>
          </a:bodyPr>
          <a:lstStyle/>
          <a:p>
            <a:r>
              <a:rPr lang="en-IN" sz="1200" dirty="0"/>
              <a:t>2000</a:t>
            </a:r>
          </a:p>
        </p:txBody>
      </p:sp>
      <p:sp>
        <p:nvSpPr>
          <p:cNvPr id="34" name="TextBox 33">
            <a:extLst>
              <a:ext uri="{FF2B5EF4-FFF2-40B4-BE49-F238E27FC236}">
                <a16:creationId xmlns:a16="http://schemas.microsoft.com/office/drawing/2014/main" id="{DBE7B82F-375E-6547-1886-CF5A02593F5A}"/>
              </a:ext>
            </a:extLst>
          </p:cNvPr>
          <p:cNvSpPr txBox="1"/>
          <p:nvPr/>
        </p:nvSpPr>
        <p:spPr>
          <a:xfrm>
            <a:off x="935538" y="5118097"/>
            <a:ext cx="730377" cy="276999"/>
          </a:xfrm>
          <a:prstGeom prst="rect">
            <a:avLst/>
          </a:prstGeom>
          <a:noFill/>
        </p:spPr>
        <p:txBody>
          <a:bodyPr wrap="square" rtlCol="0">
            <a:spAutoFit/>
          </a:bodyPr>
          <a:lstStyle/>
          <a:p>
            <a:r>
              <a:rPr lang="en-IN" sz="1200" dirty="0"/>
              <a:t>1000</a:t>
            </a:r>
          </a:p>
        </p:txBody>
      </p:sp>
      <p:sp>
        <p:nvSpPr>
          <p:cNvPr id="35" name="TextBox 34">
            <a:extLst>
              <a:ext uri="{FF2B5EF4-FFF2-40B4-BE49-F238E27FC236}">
                <a16:creationId xmlns:a16="http://schemas.microsoft.com/office/drawing/2014/main" id="{3AF1DF5D-DDA5-A91C-7AEC-26C4545BB738}"/>
              </a:ext>
            </a:extLst>
          </p:cNvPr>
          <p:cNvSpPr txBox="1"/>
          <p:nvPr/>
        </p:nvSpPr>
        <p:spPr>
          <a:xfrm>
            <a:off x="411135" y="5110374"/>
            <a:ext cx="730377" cy="276999"/>
          </a:xfrm>
          <a:prstGeom prst="rect">
            <a:avLst/>
          </a:prstGeom>
          <a:noFill/>
        </p:spPr>
        <p:txBody>
          <a:bodyPr wrap="square" rtlCol="0">
            <a:spAutoFit/>
          </a:bodyPr>
          <a:lstStyle/>
          <a:p>
            <a:r>
              <a:rPr lang="en-IN" sz="1200" dirty="0"/>
              <a:t>500</a:t>
            </a:r>
          </a:p>
        </p:txBody>
      </p:sp>
      <p:sp>
        <p:nvSpPr>
          <p:cNvPr id="42" name="TextBox 41">
            <a:extLst>
              <a:ext uri="{FF2B5EF4-FFF2-40B4-BE49-F238E27FC236}">
                <a16:creationId xmlns:a16="http://schemas.microsoft.com/office/drawing/2014/main" id="{F8F719EB-2F87-5779-9776-09BEA26FACCC}"/>
              </a:ext>
            </a:extLst>
          </p:cNvPr>
          <p:cNvSpPr txBox="1"/>
          <p:nvPr/>
        </p:nvSpPr>
        <p:spPr>
          <a:xfrm>
            <a:off x="2948407" y="5110374"/>
            <a:ext cx="730377" cy="276999"/>
          </a:xfrm>
          <a:prstGeom prst="rect">
            <a:avLst/>
          </a:prstGeom>
          <a:noFill/>
        </p:spPr>
        <p:txBody>
          <a:bodyPr wrap="square" rtlCol="0">
            <a:spAutoFit/>
          </a:bodyPr>
          <a:lstStyle/>
          <a:p>
            <a:r>
              <a:rPr lang="en-IN" sz="1200" dirty="0"/>
              <a:t>3000</a:t>
            </a:r>
          </a:p>
        </p:txBody>
      </p:sp>
      <p:sp>
        <p:nvSpPr>
          <p:cNvPr id="43" name="TextBox 42">
            <a:extLst>
              <a:ext uri="{FF2B5EF4-FFF2-40B4-BE49-F238E27FC236}">
                <a16:creationId xmlns:a16="http://schemas.microsoft.com/office/drawing/2014/main" id="{AEB98311-4913-6590-7B3B-5997AB8FABBF}"/>
              </a:ext>
            </a:extLst>
          </p:cNvPr>
          <p:cNvSpPr txBox="1"/>
          <p:nvPr/>
        </p:nvSpPr>
        <p:spPr>
          <a:xfrm>
            <a:off x="3549714" y="5110374"/>
            <a:ext cx="730377" cy="276999"/>
          </a:xfrm>
          <a:prstGeom prst="rect">
            <a:avLst/>
          </a:prstGeom>
          <a:noFill/>
        </p:spPr>
        <p:txBody>
          <a:bodyPr wrap="square" rtlCol="0">
            <a:spAutoFit/>
          </a:bodyPr>
          <a:lstStyle/>
          <a:p>
            <a:r>
              <a:rPr lang="en-IN" sz="1200" dirty="0"/>
              <a:t>3500</a:t>
            </a:r>
          </a:p>
        </p:txBody>
      </p:sp>
      <p:sp>
        <p:nvSpPr>
          <p:cNvPr id="44" name="TextBox 43">
            <a:extLst>
              <a:ext uri="{FF2B5EF4-FFF2-40B4-BE49-F238E27FC236}">
                <a16:creationId xmlns:a16="http://schemas.microsoft.com/office/drawing/2014/main" id="{16168117-0FCD-7C10-3CD4-01D068DDF48F}"/>
              </a:ext>
            </a:extLst>
          </p:cNvPr>
          <p:cNvSpPr txBox="1"/>
          <p:nvPr/>
        </p:nvSpPr>
        <p:spPr>
          <a:xfrm>
            <a:off x="3869787" y="171506"/>
            <a:ext cx="4958683" cy="646331"/>
          </a:xfrm>
          <a:prstGeom prst="rect">
            <a:avLst/>
          </a:prstGeom>
          <a:noFill/>
        </p:spPr>
        <p:txBody>
          <a:bodyPr wrap="square" rtlCol="0">
            <a:spAutoFit/>
          </a:bodyPr>
          <a:lstStyle/>
          <a:p>
            <a:pPr algn="just"/>
            <a:r>
              <a:rPr lang="en-US" dirty="0">
                <a:solidFill>
                  <a:srgbClr val="343541"/>
                </a:solidFill>
                <a:latin typeface="Söhne"/>
              </a:rPr>
              <a:t>I</a:t>
            </a:r>
            <a:r>
              <a:rPr lang="en-US" b="0" i="0" dirty="0">
                <a:solidFill>
                  <a:srgbClr val="343541"/>
                </a:solidFill>
                <a:effectLst/>
                <a:latin typeface="Söhne"/>
              </a:rPr>
              <a:t>n order to quantify the sudden increase in the moment function we have used thresholds. </a:t>
            </a:r>
            <a:endParaRPr lang="en-IN" dirty="0"/>
          </a:p>
        </p:txBody>
      </p: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26B6F4B2-C827-0849-E964-C097AF5FB945}"/>
                  </a:ext>
                </a:extLst>
              </p:cNvPr>
              <p:cNvSpPr txBox="1"/>
              <p:nvPr/>
            </p:nvSpPr>
            <p:spPr>
              <a:xfrm>
                <a:off x="427464" y="5663347"/>
                <a:ext cx="3604640" cy="87126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𝑁</m:t>
                          </m:r>
                        </m:e>
                        <m:sup>
                          <m:r>
                            <a:rPr lang="en-IN" b="0" i="1" dirty="0" smtClean="0">
                              <a:latin typeface="Cambria Math" panose="02040503050406030204" pitchFamily="18" charset="0"/>
                            </a:rPr>
                            <m:t>𝑡h</m:t>
                          </m:r>
                        </m:sup>
                      </m:sSup>
                      <m:r>
                        <a:rPr lang="en-IN" b="0" i="1" dirty="0" smtClean="0">
                          <a:latin typeface="Cambria Math" panose="02040503050406030204" pitchFamily="18" charset="0"/>
                        </a:rPr>
                        <m:t>𝑀𝑜𝑚𝑒𝑛𝑡</m:t>
                      </m:r>
                      <m:r>
                        <a:rPr lang="en-IN" b="0" i="1" dirty="0" smtClean="0">
                          <a:latin typeface="Cambria Math" panose="02040503050406030204" pitchFamily="18" charset="0"/>
                        </a:rPr>
                        <m:t>=</m:t>
                      </m:r>
                      <m:nary>
                        <m:naryPr>
                          <m:chr m:val="∑"/>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𝑁</m:t>
                          </m:r>
                        </m:sup>
                        <m:e>
                          <m:sSup>
                            <m:sSupPr>
                              <m:ctrlPr>
                                <a:rPr lang="en-IN" b="0" i="1" dirty="0" smtClean="0">
                                  <a:latin typeface="Cambria Math" panose="02040503050406030204" pitchFamily="18" charset="0"/>
                                </a:rPr>
                              </m:ctrlPr>
                            </m:sSupPr>
                            <m:e>
                              <m:d>
                                <m:dPr>
                                  <m:begChr m:val="["/>
                                  <m:endChr m:val="]"/>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𝑖</m:t>
                                      </m:r>
                                    </m:sub>
                                  </m:sSub>
                                  <m:r>
                                    <a:rPr lang="en-IN" b="0" i="1" dirty="0" smtClean="0">
                                      <a:latin typeface="Cambria Math" panose="02040503050406030204" pitchFamily="18" charset="0"/>
                                    </a:rPr>
                                    <m:t>−</m:t>
                                  </m:r>
                                  <m:acc>
                                    <m:accPr>
                                      <m:chr m:val="̅"/>
                                      <m:ctrlPr>
                                        <a:rPr lang="en-IN" b="0" i="1" dirty="0" smtClean="0">
                                          <a:solidFill>
                                            <a:srgbClr val="836967"/>
                                          </a:solidFill>
                                          <a:latin typeface="Cambria Math" panose="02040503050406030204" pitchFamily="18" charset="0"/>
                                        </a:rPr>
                                      </m:ctrlPr>
                                    </m:accPr>
                                    <m:e>
                                      <m:r>
                                        <a:rPr lang="en-IN" b="0" i="1" dirty="0" smtClean="0">
                                          <a:latin typeface="Cambria Math" panose="02040503050406030204" pitchFamily="18" charset="0"/>
                                        </a:rPr>
                                        <m:t>𝑥</m:t>
                                      </m:r>
                                    </m:e>
                                  </m:acc>
                                </m:e>
                              </m:d>
                            </m:e>
                            <m:sup>
                              <m:r>
                                <a:rPr lang="en-IN" b="0" i="1" dirty="0" smtClean="0">
                                  <a:latin typeface="Cambria Math" panose="02040503050406030204" pitchFamily="18" charset="0"/>
                                </a:rPr>
                                <m:t>𝑛</m:t>
                              </m:r>
                            </m:sup>
                          </m:sSup>
                        </m:e>
                      </m:nary>
                    </m:oMath>
                  </m:oMathPara>
                </a14:m>
                <a:endParaRPr lang="en-IN" dirty="0"/>
              </a:p>
            </p:txBody>
          </p:sp>
        </mc:Choice>
        <mc:Fallback>
          <p:sp>
            <p:nvSpPr>
              <p:cNvPr id="45" name="TextBox 44">
                <a:extLst>
                  <a:ext uri="{FF2B5EF4-FFF2-40B4-BE49-F238E27FC236}">
                    <a16:creationId xmlns:a16="http://schemas.microsoft.com/office/drawing/2014/main" id="{26B6F4B2-C827-0849-E964-C097AF5FB945}"/>
                  </a:ext>
                </a:extLst>
              </p:cNvPr>
              <p:cNvSpPr txBox="1">
                <a:spLocks noRot="1" noChangeAspect="1" noMove="1" noResize="1" noEditPoints="1" noAdjustHandles="1" noChangeArrowheads="1" noChangeShapeType="1" noTextEdit="1"/>
              </p:cNvSpPr>
              <p:nvPr/>
            </p:nvSpPr>
            <p:spPr>
              <a:xfrm>
                <a:off x="427464" y="5663347"/>
                <a:ext cx="3604640" cy="871264"/>
              </a:xfrm>
              <a:prstGeom prst="rect">
                <a:avLst/>
              </a:prstGeom>
              <a:blipFill>
                <a:blip r:embed="rId7"/>
                <a:stretch>
                  <a:fillRect/>
                </a:stretch>
              </a:blipFill>
            </p:spPr>
            <p:txBody>
              <a:bodyPr/>
              <a:lstStyle/>
              <a:p>
                <a:r>
                  <a:rPr lang="en-IN">
                    <a:noFill/>
                  </a:rPr>
                  <a:t> </a:t>
                </a:r>
              </a:p>
            </p:txBody>
          </p:sp>
        </mc:Fallback>
      </mc:AlternateContent>
    </p:spTree>
    <p:extLst>
      <p:ext uri="{BB962C8B-B14F-4D97-AF65-F5344CB8AC3E}">
        <p14:creationId xmlns:p14="http://schemas.microsoft.com/office/powerpoint/2010/main" val="30555172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data_vs_time_1">
            <a:hlinkClick r:id="" action="ppaction://media"/>
            <a:extLst>
              <a:ext uri="{FF2B5EF4-FFF2-40B4-BE49-F238E27FC236}">
                <a16:creationId xmlns:a16="http://schemas.microsoft.com/office/drawing/2014/main" id="{934BCE8A-2038-C440-3347-6E41FC91DBCC}"/>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898849" y="398949"/>
            <a:ext cx="10347648" cy="2930455"/>
          </a:xfrm>
          <a:prstGeom prst="rect">
            <a:avLst/>
          </a:prstGeom>
        </p:spPr>
      </p:pic>
      <p:pic>
        <p:nvPicPr>
          <p:cNvPr id="4" name="heat_flux1_vs_time_1">
            <a:hlinkClick r:id="" action="ppaction://media"/>
            <a:extLst>
              <a:ext uri="{FF2B5EF4-FFF2-40B4-BE49-F238E27FC236}">
                <a16:creationId xmlns:a16="http://schemas.microsoft.com/office/drawing/2014/main" id="{97DE5D26-CCB1-0364-3584-F9E2924F92D2}"/>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0" y="3275045"/>
            <a:ext cx="6049346" cy="3415004"/>
          </a:xfrm>
          <a:prstGeom prst="rect">
            <a:avLst/>
          </a:prstGeom>
        </p:spPr>
      </p:pic>
      <p:pic>
        <p:nvPicPr>
          <p:cNvPr id="5" name="temp_vs_time_1">
            <a:hlinkClick r:id="" action="ppaction://media"/>
            <a:extLst>
              <a:ext uri="{FF2B5EF4-FFF2-40B4-BE49-F238E27FC236}">
                <a16:creationId xmlns:a16="http://schemas.microsoft.com/office/drawing/2014/main" id="{E80D0E12-4D38-7A59-A2EC-7F5C9D1879B9}"/>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6096000" y="3275045"/>
            <a:ext cx="6049347" cy="3415004"/>
          </a:xfrm>
          <a:prstGeom prst="rect">
            <a:avLst/>
          </a:prstGeom>
        </p:spPr>
      </p:pic>
      <p:sp>
        <p:nvSpPr>
          <p:cNvPr id="3" name="TextBox 2">
            <a:extLst>
              <a:ext uri="{FF2B5EF4-FFF2-40B4-BE49-F238E27FC236}">
                <a16:creationId xmlns:a16="http://schemas.microsoft.com/office/drawing/2014/main" id="{FE846BF4-0AF2-E977-FAE2-F7240FA55883}"/>
              </a:ext>
            </a:extLst>
          </p:cNvPr>
          <p:cNvSpPr txBox="1"/>
          <p:nvPr/>
        </p:nvSpPr>
        <p:spPr>
          <a:xfrm>
            <a:off x="1670180" y="1117475"/>
            <a:ext cx="461665" cy="1093880"/>
          </a:xfrm>
          <a:prstGeom prst="rect">
            <a:avLst/>
          </a:prstGeom>
          <a:noFill/>
        </p:spPr>
        <p:txBody>
          <a:bodyPr vert="vert270" wrap="square" rtlCol="0">
            <a:spAutoFit/>
          </a:bodyPr>
          <a:lstStyle/>
          <a:p>
            <a:r>
              <a:rPr lang="en-US" dirty="0"/>
              <a:t>A (</a:t>
            </a:r>
            <a:r>
              <a:rPr lang="en-US" dirty="0" err="1"/>
              <a:t>a.u</a:t>
            </a:r>
            <a:r>
              <a:rPr lang="en-US" dirty="0"/>
              <a:t>.)</a:t>
            </a:r>
            <a:endParaRPr lang="en-IN" dirty="0"/>
          </a:p>
        </p:txBody>
      </p:sp>
      <p:sp>
        <p:nvSpPr>
          <p:cNvPr id="6" name="TextBox 5">
            <a:extLst>
              <a:ext uri="{FF2B5EF4-FFF2-40B4-BE49-F238E27FC236}">
                <a16:creationId xmlns:a16="http://schemas.microsoft.com/office/drawing/2014/main" id="{97AF37FD-A924-5222-BB45-A323690B475A}"/>
              </a:ext>
            </a:extLst>
          </p:cNvPr>
          <p:cNvSpPr txBox="1"/>
          <p:nvPr/>
        </p:nvSpPr>
        <p:spPr>
          <a:xfrm>
            <a:off x="6096000" y="3059668"/>
            <a:ext cx="653143" cy="369332"/>
          </a:xfrm>
          <a:prstGeom prst="rect">
            <a:avLst/>
          </a:prstGeom>
          <a:noFill/>
        </p:spPr>
        <p:txBody>
          <a:bodyPr wrap="square" rtlCol="0">
            <a:spAutoFit/>
          </a:bodyPr>
          <a:lstStyle/>
          <a:p>
            <a:r>
              <a:rPr lang="en-US" dirty="0"/>
              <a:t>t(s)</a:t>
            </a:r>
            <a:endParaRPr lang="en-IN" dirty="0"/>
          </a:p>
        </p:txBody>
      </p:sp>
      <p:sp>
        <p:nvSpPr>
          <p:cNvPr id="7" name="TextBox 6">
            <a:extLst>
              <a:ext uri="{FF2B5EF4-FFF2-40B4-BE49-F238E27FC236}">
                <a16:creationId xmlns:a16="http://schemas.microsoft.com/office/drawing/2014/main" id="{7A09100F-77B2-6E6D-52C9-E95EE4700E3D}"/>
              </a:ext>
            </a:extLst>
          </p:cNvPr>
          <p:cNvSpPr txBox="1"/>
          <p:nvPr/>
        </p:nvSpPr>
        <p:spPr>
          <a:xfrm>
            <a:off x="9120673" y="6421408"/>
            <a:ext cx="653143" cy="369332"/>
          </a:xfrm>
          <a:prstGeom prst="rect">
            <a:avLst/>
          </a:prstGeom>
          <a:noFill/>
        </p:spPr>
        <p:txBody>
          <a:bodyPr wrap="square" rtlCol="0">
            <a:spAutoFit/>
          </a:bodyPr>
          <a:lstStyle/>
          <a:p>
            <a:r>
              <a:rPr lang="en-US" dirty="0"/>
              <a:t>t(s)</a:t>
            </a:r>
            <a:endParaRPr lang="en-IN" dirty="0"/>
          </a:p>
        </p:txBody>
      </p:sp>
      <p:sp>
        <p:nvSpPr>
          <p:cNvPr id="8" name="TextBox 7">
            <a:extLst>
              <a:ext uri="{FF2B5EF4-FFF2-40B4-BE49-F238E27FC236}">
                <a16:creationId xmlns:a16="http://schemas.microsoft.com/office/drawing/2014/main" id="{E8C8DA79-5918-5DC6-41CB-6921C0AFB8E4}"/>
              </a:ext>
            </a:extLst>
          </p:cNvPr>
          <p:cNvSpPr txBox="1"/>
          <p:nvPr/>
        </p:nvSpPr>
        <p:spPr>
          <a:xfrm>
            <a:off x="2744756" y="6421408"/>
            <a:ext cx="653143" cy="369332"/>
          </a:xfrm>
          <a:prstGeom prst="rect">
            <a:avLst/>
          </a:prstGeom>
          <a:noFill/>
        </p:spPr>
        <p:txBody>
          <a:bodyPr wrap="square" rtlCol="0">
            <a:spAutoFit/>
          </a:bodyPr>
          <a:lstStyle/>
          <a:p>
            <a:r>
              <a:rPr lang="en-US" dirty="0"/>
              <a:t>t(s)</a:t>
            </a:r>
            <a:endParaRPr lang="en-IN" dirty="0"/>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F0F8569-D50E-6BB9-E660-DD0070BAB895}"/>
                  </a:ext>
                </a:extLst>
              </p:cNvPr>
              <p:cNvSpPr txBox="1"/>
              <p:nvPr/>
            </p:nvSpPr>
            <p:spPr>
              <a:xfrm>
                <a:off x="136088" y="3599925"/>
                <a:ext cx="481286" cy="2364667"/>
              </a:xfrm>
              <a:prstGeom prst="rect">
                <a:avLst/>
              </a:prstGeom>
              <a:noFill/>
            </p:spPr>
            <p:txBody>
              <a:bodyPr vert="vert270" wrap="square" rtlCol="0">
                <a:spAutoFit/>
              </a:bodyPr>
              <a:lstStyle/>
              <a:p>
                <a:r>
                  <a:rPr lang="en-US" dirty="0"/>
                  <a:t>Heat Flux  (</a:t>
                </a:r>
                <a14:m>
                  <m:oMath xmlns:m="http://schemas.openxmlformats.org/officeDocument/2006/math">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𝑀𝑊</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𝑚</m:t>
                            </m:r>
                          </m:e>
                          <m:sup>
                            <m:r>
                              <a:rPr lang="en-US" b="0" i="1" smtClean="0">
                                <a:latin typeface="Cambria Math" panose="02040503050406030204" pitchFamily="18" charset="0"/>
                              </a:rPr>
                              <m:t>2</m:t>
                            </m:r>
                          </m:sup>
                        </m:sSup>
                      </m:den>
                    </m:f>
                  </m:oMath>
                </a14:m>
                <a:r>
                  <a:rPr lang="en-IN" dirty="0"/>
                  <a:t>)</a:t>
                </a:r>
              </a:p>
            </p:txBody>
          </p:sp>
        </mc:Choice>
        <mc:Fallback>
          <p:sp>
            <p:nvSpPr>
              <p:cNvPr id="9" name="TextBox 8">
                <a:extLst>
                  <a:ext uri="{FF2B5EF4-FFF2-40B4-BE49-F238E27FC236}">
                    <a16:creationId xmlns:a16="http://schemas.microsoft.com/office/drawing/2014/main" id="{0F0F8569-D50E-6BB9-E660-DD0070BAB895}"/>
                  </a:ext>
                </a:extLst>
              </p:cNvPr>
              <p:cNvSpPr txBox="1">
                <a:spLocks noRot="1" noChangeAspect="1" noMove="1" noResize="1" noEditPoints="1" noAdjustHandles="1" noChangeArrowheads="1" noChangeShapeType="1" noTextEdit="1"/>
              </p:cNvSpPr>
              <p:nvPr/>
            </p:nvSpPr>
            <p:spPr>
              <a:xfrm>
                <a:off x="136088" y="3599925"/>
                <a:ext cx="481286" cy="2364667"/>
              </a:xfrm>
              <a:prstGeom prst="rect">
                <a:avLst/>
              </a:prstGeom>
              <a:blipFill>
                <a:blip r:embed="rId11"/>
                <a:stretch>
                  <a:fillRect r="-7595" b="-4134"/>
                </a:stretch>
              </a:blipFill>
            </p:spPr>
            <p:txBody>
              <a:bodyPr/>
              <a:lstStyle/>
              <a:p>
                <a:r>
                  <a:rPr lang="en-IN">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8FCF2C8-4CED-6F46-6C3E-26AD387ABDB5}"/>
                  </a:ext>
                </a:extLst>
              </p:cNvPr>
              <p:cNvSpPr txBox="1"/>
              <p:nvPr/>
            </p:nvSpPr>
            <p:spPr>
              <a:xfrm>
                <a:off x="6205056" y="4103136"/>
                <a:ext cx="461665" cy="1758819"/>
              </a:xfrm>
              <a:prstGeom prst="rect">
                <a:avLst/>
              </a:prstGeom>
              <a:noFill/>
            </p:spPr>
            <p:txBody>
              <a:bodyPr vert="vert270" wrap="square" rtlCol="0">
                <a:spAutoFit/>
              </a:bodyPr>
              <a:lstStyle/>
              <a:p>
                <a:r>
                  <a:rPr lang="en-US" dirty="0"/>
                  <a:t>Temperature </a:t>
                </a:r>
                <a14:m>
                  <m:oMath xmlns:m="http://schemas.openxmlformats.org/officeDocument/2006/math">
                    <m:d>
                      <m:dPr>
                        <m:ctrlPr>
                          <a:rPr lang="en-US" i="1" smtClean="0">
                            <a:latin typeface="Cambria Math" panose="02040503050406030204" pitchFamily="18" charset="0"/>
                            <a:ea typeface="Cambria Math" panose="02040503050406030204" pitchFamily="18" charset="0"/>
                          </a:rPr>
                        </m:ctrlPr>
                      </m:dPr>
                      <m:e>
                        <m:r>
                          <a:rPr lang="en-US" i="1" smtClean="0">
                            <a:latin typeface="Cambria Math" panose="02040503050406030204" pitchFamily="18" charset="0"/>
                            <a:ea typeface="Cambria Math" panose="02040503050406030204" pitchFamily="18" charset="0"/>
                          </a:rPr>
                          <m:t>℃</m:t>
                        </m:r>
                      </m:e>
                    </m:d>
                  </m:oMath>
                </a14:m>
                <a:endParaRPr lang="en-IN" dirty="0"/>
              </a:p>
            </p:txBody>
          </p:sp>
        </mc:Choice>
        <mc:Fallback>
          <p:sp>
            <p:nvSpPr>
              <p:cNvPr id="10" name="TextBox 9">
                <a:extLst>
                  <a:ext uri="{FF2B5EF4-FFF2-40B4-BE49-F238E27FC236}">
                    <a16:creationId xmlns:a16="http://schemas.microsoft.com/office/drawing/2014/main" id="{08FCF2C8-4CED-6F46-6C3E-26AD387ABDB5}"/>
                  </a:ext>
                </a:extLst>
              </p:cNvPr>
              <p:cNvSpPr txBox="1">
                <a:spLocks noRot="1" noChangeAspect="1" noMove="1" noResize="1" noEditPoints="1" noAdjustHandles="1" noChangeArrowheads="1" noChangeShapeType="1" noTextEdit="1"/>
              </p:cNvSpPr>
              <p:nvPr/>
            </p:nvSpPr>
            <p:spPr>
              <a:xfrm>
                <a:off x="6205056" y="4103136"/>
                <a:ext cx="461665" cy="1758819"/>
              </a:xfrm>
              <a:prstGeom prst="rect">
                <a:avLst/>
              </a:prstGeom>
              <a:blipFill>
                <a:blip r:embed="rId12"/>
                <a:stretch>
                  <a:fillRect r="-9211" b="-5536"/>
                </a:stretch>
              </a:blipFill>
            </p:spPr>
            <p:txBody>
              <a:bodyPr/>
              <a:lstStyle/>
              <a:p>
                <a:r>
                  <a:rPr lang="en-IN">
                    <a:noFill/>
                  </a:rPr>
                  <a:t> </a:t>
                </a:r>
              </a:p>
            </p:txBody>
          </p:sp>
        </mc:Fallback>
      </mc:AlternateContent>
      <p:sp>
        <p:nvSpPr>
          <p:cNvPr id="11" name="TextBox 10">
            <a:extLst>
              <a:ext uri="{FF2B5EF4-FFF2-40B4-BE49-F238E27FC236}">
                <a16:creationId xmlns:a16="http://schemas.microsoft.com/office/drawing/2014/main" id="{21F3F219-E9DE-5554-97F1-EE31E2869B20}"/>
              </a:ext>
            </a:extLst>
          </p:cNvPr>
          <p:cNvSpPr txBox="1"/>
          <p:nvPr/>
        </p:nvSpPr>
        <p:spPr>
          <a:xfrm>
            <a:off x="65313" y="83976"/>
            <a:ext cx="7912359" cy="400110"/>
          </a:xfrm>
          <a:prstGeom prst="rect">
            <a:avLst/>
          </a:prstGeom>
          <a:noFill/>
        </p:spPr>
        <p:txBody>
          <a:bodyPr wrap="square" rtlCol="0">
            <a:spAutoFit/>
          </a:bodyPr>
          <a:lstStyle/>
          <a:p>
            <a:r>
              <a:rPr lang="en-IN" sz="2000" b="1" dirty="0"/>
              <a:t>Final Prediction values for data, heat flux and temperature  :</a:t>
            </a:r>
          </a:p>
        </p:txBody>
      </p:sp>
    </p:spTree>
    <p:extLst>
      <p:ext uri="{BB962C8B-B14F-4D97-AF65-F5344CB8AC3E}">
        <p14:creationId xmlns:p14="http://schemas.microsoft.com/office/powerpoint/2010/main" val="309223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23" fill="hold"/>
                                        <p:tgtEl>
                                          <p:spTgt spid="2"/>
                                        </p:tgtEl>
                                      </p:cBhvr>
                                    </p:cmd>
                                  </p:childTnLst>
                                </p:cTn>
                              </p:par>
                              <p:par>
                                <p:cTn id="7" presetID="1" presetClass="mediacall" presetSubtype="0" fill="hold" nodeType="withEffect">
                                  <p:stCondLst>
                                    <p:cond delay="0"/>
                                  </p:stCondLst>
                                  <p:childTnLst>
                                    <p:cmd type="call" cmd="playFrom(0.0)">
                                      <p:cBhvr>
                                        <p:cTn id="8" dur="7023" fill="hold"/>
                                        <p:tgtEl>
                                          <p:spTgt spid="4"/>
                                        </p:tgtEl>
                                      </p:cBhvr>
                                    </p:cmd>
                                  </p:childTnLst>
                                </p:cTn>
                              </p:par>
                              <p:par>
                                <p:cTn id="9" presetID="1" presetClass="mediacall" presetSubtype="0" fill="hold" nodeType="withEffect">
                                  <p:stCondLst>
                                    <p:cond delay="0"/>
                                  </p:stCondLst>
                                  <p:childTnLst>
                                    <p:cmd type="call" cmd="playFrom(0.0)">
                                      <p:cBhvr>
                                        <p:cTn id="10" dur="702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with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video>
              <p:cMediaNode vol="80000">
                <p:cTn id="23" fill="hold" display="0">
                  <p:stCondLst>
                    <p:cond delay="indefinite"/>
                  </p:stCondLst>
                </p:cTn>
                <p:tgtEl>
                  <p:spTgt spid="5"/>
                </p:tgtEl>
              </p:cMediaNode>
            </p:video>
            <p:seq concurrent="1" nextAc="seek">
              <p:cTn id="24" restart="whenNotActive" fill="hold" evtFilter="cancelBubble" nodeType="interactiveSeq">
                <p:stCondLst>
                  <p:cond evt="onClick" delay="0">
                    <p:tgtEl>
                      <p:spTgt spid="5"/>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withEffect">
                                  <p:stCondLst>
                                    <p:cond delay="0"/>
                                  </p:stCondLst>
                                  <p:childTnLst>
                                    <p:cmd type="call" cmd="togglePause">
                                      <p:cBhvr>
                                        <p:cTn id="2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1"/>
          <p:cNvSpPr txBox="1"/>
          <p:nvPr/>
        </p:nvSpPr>
        <p:spPr>
          <a:xfrm>
            <a:off x="216816" y="245097"/>
            <a:ext cx="8069345" cy="6462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none" strike="noStrike" kern="0" cap="none" spc="0" normalizeH="0" baseline="0" noProof="0" dirty="0">
                <a:ln>
                  <a:noFill/>
                </a:ln>
                <a:solidFill>
                  <a:srgbClr val="000000"/>
                </a:solidFill>
                <a:effectLst/>
                <a:uLnTx/>
                <a:uFillTx/>
                <a:latin typeface="Arial"/>
                <a:ea typeface="Calibri"/>
                <a:cs typeface="Calibri"/>
                <a:sym typeface="Calibri"/>
              </a:rPr>
              <a:t>Discussion</a:t>
            </a:r>
            <a:endParaRPr kumimoji="0" sz="3600" b="0" i="0" u="none" strike="noStrike" kern="0" cap="none" spc="0" normalizeH="0" baseline="0" noProof="0" dirty="0">
              <a:ln>
                <a:noFill/>
              </a:ln>
              <a:solidFill>
                <a:srgbClr val="000000"/>
              </a:solidFill>
              <a:effectLst/>
              <a:uLnTx/>
              <a:uFillTx/>
              <a:latin typeface="Arial"/>
              <a:ea typeface="+mn-ea"/>
              <a:cs typeface="Arial"/>
              <a:sym typeface="Arial"/>
            </a:endParaRPr>
          </a:p>
        </p:txBody>
      </p:sp>
      <mc:AlternateContent xmlns:mc="http://schemas.openxmlformats.org/markup-compatibility/2006" xmlns:a14="http://schemas.microsoft.com/office/drawing/2010/main">
        <mc:Choice Requires="a14">
          <p:sp>
            <p:nvSpPr>
              <p:cNvPr id="192" name="Google Shape;192;p21"/>
              <p:cNvSpPr txBox="1"/>
              <p:nvPr/>
            </p:nvSpPr>
            <p:spPr>
              <a:xfrm>
                <a:off x="216816" y="706762"/>
                <a:ext cx="11331019" cy="1775702"/>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IN" sz="1800" b="0" i="0" u="none" strike="noStrike" kern="0" cap="none" spc="0" normalizeH="0" baseline="0" noProof="0" dirty="0">
                  <a:ln>
                    <a:noFill/>
                  </a:ln>
                  <a:solidFill>
                    <a:srgbClr val="000000"/>
                  </a:solidFill>
                  <a:effectLst/>
                  <a:uLnTx/>
                  <a:uFillTx/>
                  <a:latin typeface="Charis SIL"/>
                  <a:ea typeface="Charis SIL"/>
                  <a:cs typeface="Charis SIL"/>
                  <a:sym typeface="Charis SI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IN" sz="1800" b="0" i="0" u="none" strike="noStrike" kern="0" cap="none" spc="0" normalizeH="0" baseline="0" noProof="0" dirty="0">
                    <a:ln>
                      <a:noFill/>
                    </a:ln>
                    <a:solidFill>
                      <a:srgbClr val="000000"/>
                    </a:solidFill>
                    <a:effectLst/>
                    <a:uLnTx/>
                    <a:uFillTx/>
                    <a:latin typeface="Arial"/>
                    <a:ea typeface="Charis SIL"/>
                    <a:cs typeface="Charis SIL"/>
                    <a:sym typeface="Charis SIL"/>
                  </a:rPr>
                  <a:t>The purpose of the experiment in this project is to estimate the failure of the boiler using acoustic emission signal analysis.</a:t>
                </a:r>
                <a:endParaRPr kumimoji="0" lang="en-IN" sz="1800" b="0" i="0" u="none" strike="noStrike" kern="0" cap="none" spc="0" normalizeH="0" baseline="0" noProof="0" dirty="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800"/>
                  <a:buFont typeface="Arial"/>
                  <a:buChar char="•"/>
                  <a:tabLst/>
                  <a:defRPr/>
                </a:pPr>
                <a:r>
                  <a:rPr kumimoji="0" lang="en-IN" sz="1800" b="0" i="0" u="none" strike="noStrike" kern="0" cap="none" spc="0" normalizeH="0" baseline="0" noProof="0" dirty="0">
                    <a:ln>
                      <a:noFill/>
                    </a:ln>
                    <a:solidFill>
                      <a:srgbClr val="000000"/>
                    </a:solidFill>
                    <a:effectLst/>
                    <a:uLnTx/>
                    <a:uFillTx/>
                    <a:latin typeface="Arial"/>
                    <a:ea typeface="Calibri"/>
                    <a:cs typeface="Calibri"/>
                    <a:sym typeface="Calibri"/>
                  </a:rPr>
                  <a:t>The pool boiling experiment was performed at near-saturated conditions (temperature of the pool </a:t>
                </a:r>
                <a14:m>
                  <m:oMath xmlns:m="http://schemas.openxmlformats.org/officeDocument/2006/math">
                    <m:sSub>
                      <m:sSubPr>
                        <m:ctrlPr>
                          <a:rPr kumimoji="0" lang="ar-AE" sz="18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a:sym typeface="Calibri"/>
                          </a:rPr>
                        </m:ctrlPr>
                      </m:sSubPr>
                      <m:e>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a:sym typeface="Calibri"/>
                          </a:rPr>
                          <m:t>𝑇</m:t>
                        </m:r>
                      </m:e>
                      <m:sub>
                        <m:r>
                          <a:rPr kumimoji="0" lang="ar-AE" sz="18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a:sym typeface="Calibri"/>
                          </a:rPr>
                          <m:t>𝑝</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a:sym typeface="Calibri"/>
                          </a:rPr>
                          <m:t>𝑜𝑜𝑙</m:t>
                        </m:r>
                      </m:sub>
                    </m:sSub>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a:sym typeface="Calibri"/>
                      </a:rPr>
                      <m:t>=</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mn-ea"/>
                        <a:cs typeface="Calibri"/>
                        <a:sym typeface="Calibri"/>
                      </a:rPr>
                      <m:t>96</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Calibri"/>
                        <a:sym typeface="Calibri"/>
                      </a:rPr>
                      <m:t>°</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Calibri"/>
                        <a:sym typeface="Calibri"/>
                      </a:rPr>
                      <m:t>𝐶</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Calibri"/>
                        <a:sym typeface="Calibri"/>
                      </a:rPr>
                      <m:t> ±</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Calibri"/>
                        <a:sym typeface="Calibri"/>
                      </a:rPr>
                      <m:t>1</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Calibri"/>
                        <a:sym typeface="Calibri"/>
                      </a:rPr>
                      <m:t>°</m:t>
                    </m:r>
                    <m:r>
                      <a:rPr kumimoji="0" lang="en-IN" sz="1800" b="0" i="1" u="none" strike="noStrike" kern="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Calibri"/>
                        <a:sym typeface="Calibri"/>
                      </a:rPr>
                      <m:t>𝐶</m:t>
                    </m:r>
                  </m:oMath>
                </a14:m>
                <a:r>
                  <a:rPr kumimoji="0" lang="en-IN" sz="1800" b="0" i="0" u="none" strike="noStrike" kern="0" cap="none" spc="0" normalizeH="0" baseline="0" noProof="0" dirty="0">
                    <a:ln>
                      <a:noFill/>
                    </a:ln>
                    <a:solidFill>
                      <a:srgbClr val="000000"/>
                    </a:solidFill>
                    <a:effectLst/>
                    <a:uLnTx/>
                    <a:uFillTx/>
                    <a:latin typeface="Arial"/>
                    <a:ea typeface="Calibri"/>
                    <a:cs typeface="Calibri"/>
                    <a:sym typeface="Calibri"/>
                  </a:rPr>
                  <a:t>). The heated surface used was plain copper surface(Cu-f). </a:t>
                </a:r>
                <a:endParaRPr kumimoji="0" lang="en-IN" sz="1800" b="0" i="0" u="none" strike="noStrike" kern="0" cap="none" spc="0" normalizeH="0" baseline="0" noProof="0" dirty="0">
                  <a:ln>
                    <a:noFill/>
                  </a:ln>
                  <a:solidFill>
                    <a:srgbClr val="000000"/>
                  </a:solidFill>
                  <a:effectLst/>
                  <a:uLnTx/>
                  <a:uFillTx/>
                  <a:latin typeface="Charis SIL"/>
                  <a:ea typeface="Charis SIL"/>
                  <a:cs typeface="Charis SIL"/>
                  <a:sym typeface="Charis SI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Charis SIL"/>
                  <a:ea typeface="Charis SIL"/>
                  <a:cs typeface="Charis SIL"/>
                  <a:sym typeface="Charis SIL"/>
                </a:endParaRPr>
              </a:p>
            </p:txBody>
          </p:sp>
        </mc:Choice>
        <mc:Fallback xmlns="">
          <p:sp>
            <p:nvSpPr>
              <p:cNvPr id="192" name="Google Shape;192;p21"/>
              <p:cNvSpPr txBox="1">
                <a:spLocks noRot="1" noChangeAspect="1" noMove="1" noResize="1" noEditPoints="1" noAdjustHandles="1" noChangeArrowheads="1" noChangeShapeType="1" noTextEdit="1"/>
              </p:cNvSpPr>
              <p:nvPr/>
            </p:nvSpPr>
            <p:spPr>
              <a:xfrm>
                <a:off x="216816" y="706762"/>
                <a:ext cx="11331019" cy="1775702"/>
              </a:xfrm>
              <a:prstGeom prst="rect">
                <a:avLst/>
              </a:prstGeom>
              <a:blipFill>
                <a:blip r:embed="rId3"/>
                <a:stretch>
                  <a:fillRect l="-377"/>
                </a:stretch>
              </a:blipFill>
              <a:ln>
                <a:noFill/>
              </a:ln>
            </p:spPr>
            <p:txBody>
              <a:bodyPr/>
              <a:lstStyle/>
              <a:p>
                <a:r>
                  <a:rPr lang="en-IN">
                    <a:noFill/>
                  </a:rPr>
                  <a:t> </a:t>
                </a:r>
              </a:p>
            </p:txBody>
          </p:sp>
        </mc:Fallback>
      </mc:AlternateContent>
      <p:grpSp>
        <p:nvGrpSpPr>
          <p:cNvPr id="193" name="Google Shape;193;p21"/>
          <p:cNvGrpSpPr/>
          <p:nvPr/>
        </p:nvGrpSpPr>
        <p:grpSpPr>
          <a:xfrm>
            <a:off x="186471" y="2282232"/>
            <a:ext cx="11506838" cy="4854070"/>
            <a:chOff x="320610" y="3842915"/>
            <a:chExt cx="11506838" cy="2139611"/>
          </a:xfrm>
        </p:grpSpPr>
        <p:sp>
          <p:nvSpPr>
            <p:cNvPr id="194" name="Google Shape;194;p21"/>
            <p:cNvSpPr txBox="1"/>
            <p:nvPr/>
          </p:nvSpPr>
          <p:spPr>
            <a:xfrm>
              <a:off x="320610" y="3842915"/>
              <a:ext cx="11462994" cy="6462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none" strike="noStrike" kern="0" cap="none" spc="0" normalizeH="0" baseline="0" noProof="0" dirty="0">
                  <a:ln>
                    <a:noFill/>
                  </a:ln>
                  <a:solidFill>
                    <a:srgbClr val="000000"/>
                  </a:solidFill>
                  <a:effectLst/>
                  <a:uLnTx/>
                  <a:uFillTx/>
                  <a:latin typeface="Arial"/>
                  <a:ea typeface="Calibri"/>
                  <a:cs typeface="Calibri"/>
                  <a:sym typeface="Calibri"/>
                </a:rPr>
                <a:t>Conclusion</a:t>
              </a:r>
              <a:endParaRPr kumimoji="0" sz="36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195" name="Google Shape;195;p21"/>
            <p:cNvSpPr txBox="1"/>
            <p:nvPr/>
          </p:nvSpPr>
          <p:spPr>
            <a:xfrm>
              <a:off x="468248" y="4110382"/>
              <a:ext cx="11359200" cy="1872144"/>
            </a:xfrm>
            <a:prstGeom prst="rect">
              <a:avLst/>
            </a:prstGeom>
            <a:noFill/>
            <a:ln>
              <a:noFill/>
            </a:ln>
          </p:spPr>
          <p:txBody>
            <a:bodyPr spcFirstLastPara="1" wrap="square" lIns="91425" tIns="45700" rIns="91425" bIns="45700" anchor="t" anchorCtr="0">
              <a:spAutoFit/>
            </a:bodyPr>
            <a:lstStyle/>
            <a:p>
              <a:pPr rtl="0" fontAlgn="base">
                <a:spcBef>
                  <a:spcPts val="0"/>
                </a:spcBef>
                <a:spcAft>
                  <a:spcPts val="0"/>
                </a:spcAft>
                <a:buFont typeface="Arial" panose="020B0604020202020204" pitchFamily="34" charset="0"/>
                <a:buChar char="•"/>
              </a:pPr>
              <a:r>
                <a:rPr lang="en-US" sz="1800" b="0" i="0" u="none" strike="noStrike" dirty="0">
                  <a:solidFill>
                    <a:srgbClr val="111111"/>
                  </a:solidFill>
                  <a:effectLst/>
                  <a:latin typeface="Roboto" panose="02000000000000000000" pitchFamily="2" charset="0"/>
                </a:rPr>
                <a:t>We used acoustic emissions to detect boiling crisis and prevent thermal runaway in a boiler.</a:t>
              </a:r>
            </a:p>
            <a:p>
              <a:pPr rtl="0" fontAlgn="base">
                <a:spcBef>
                  <a:spcPts val="0"/>
                </a:spcBef>
                <a:spcAft>
                  <a:spcPts val="0"/>
                </a:spcAft>
                <a:buFont typeface="Arial" panose="020B0604020202020204" pitchFamily="34" charset="0"/>
                <a:buChar char="•"/>
              </a:pPr>
              <a:r>
                <a:rPr lang="en-US" sz="1800" b="0" i="0" u="none" strike="noStrike" dirty="0">
                  <a:solidFill>
                    <a:srgbClr val="111111"/>
                  </a:solidFill>
                  <a:effectLst/>
                  <a:latin typeface="Roboto" panose="02000000000000000000" pitchFamily="2" charset="0"/>
                </a:rPr>
                <a:t>We visualized the change in the distance between data points in 3-D space as they scatter and found that it increases as we approach Critical Heat Flux (CHF).</a:t>
              </a:r>
            </a:p>
            <a:p>
              <a:pPr rtl="0" fontAlgn="base">
                <a:spcBef>
                  <a:spcPts val="0"/>
                </a:spcBef>
                <a:spcAft>
                  <a:spcPts val="0"/>
                </a:spcAft>
                <a:buFont typeface="Arial" panose="020B0604020202020204" pitchFamily="34" charset="0"/>
                <a:buChar char="•"/>
              </a:pPr>
              <a:r>
                <a:rPr lang="en-US" sz="1800" b="0" i="0" u="none" strike="noStrike" dirty="0">
                  <a:solidFill>
                    <a:srgbClr val="111111"/>
                  </a:solidFill>
                  <a:effectLst/>
                  <a:latin typeface="Roboto" panose="02000000000000000000" pitchFamily="2" charset="0"/>
                </a:rPr>
                <a:t>We plotted the scatter distance as a function of time, and observed an increase just before CHF, which could be a predictor of boiling crisis.</a:t>
              </a:r>
            </a:p>
            <a:p>
              <a:pPr rtl="0" fontAlgn="base">
                <a:spcBef>
                  <a:spcPts val="0"/>
                </a:spcBef>
                <a:spcAft>
                  <a:spcPts val="0"/>
                </a:spcAft>
                <a:buFont typeface="Arial" panose="020B0604020202020204" pitchFamily="34" charset="0"/>
                <a:buChar char="•"/>
              </a:pPr>
              <a:r>
                <a:rPr lang="en-US" sz="1800" b="0" i="0" u="none" strike="noStrike" dirty="0">
                  <a:solidFill>
                    <a:srgbClr val="111111"/>
                  </a:solidFill>
                  <a:effectLst/>
                  <a:latin typeface="Roboto" panose="02000000000000000000" pitchFamily="2" charset="0"/>
                </a:rPr>
                <a:t>We found that the 4th moment with a threshold value of 5 was the most effective predictor for our primary dataset and four other datasets, with an average effectiveness of 86.07 percent.</a:t>
              </a:r>
            </a:p>
            <a:p>
              <a:pPr rtl="0" fontAlgn="base">
                <a:spcBef>
                  <a:spcPts val="0"/>
                </a:spcBef>
                <a:spcAft>
                  <a:spcPts val="0"/>
                </a:spcAft>
                <a:buFont typeface="Arial" panose="020B0604020202020204" pitchFamily="34" charset="0"/>
                <a:buChar char="•"/>
              </a:pPr>
              <a:r>
                <a:rPr lang="en-US" sz="1800" b="0" i="0" u="none" strike="noStrike" dirty="0">
                  <a:solidFill>
                    <a:srgbClr val="111111"/>
                  </a:solidFill>
                  <a:effectLst/>
                  <a:latin typeface="Roboto" panose="02000000000000000000" pitchFamily="2" charset="0"/>
                </a:rPr>
                <a:t>We compared the Heat Flux at the threshold with the Heat Flux at CHF to measure the effectiveness of our approach. </a:t>
              </a:r>
            </a:p>
            <a:p>
              <a:pPr fontAlgn="base">
                <a:buFont typeface="Arial" panose="020B0604020202020204" pitchFamily="34" charset="0"/>
                <a:buChar char="•"/>
              </a:pPr>
              <a:r>
                <a:rPr lang="en-US" sz="1800" b="0" i="0" u="none" strike="noStrike" dirty="0">
                  <a:solidFill>
                    <a:srgbClr val="111111"/>
                  </a:solidFill>
                  <a:effectLst/>
                  <a:latin typeface="Roboto" panose="02000000000000000000" pitchFamily="2" charset="0"/>
                </a:rPr>
                <a:t>We propose that moment can be used as a predictive feature for CHF in various systems and scenarios.</a:t>
              </a:r>
            </a:p>
            <a:p>
              <a:pPr fontAlgn="base">
                <a:buFont typeface="Arial" panose="020B0604020202020204" pitchFamily="34" charset="0"/>
                <a:buChar char="•"/>
              </a:pPr>
              <a:endParaRPr lang="en-US" b="0" i="0" u="none" strike="noStrike" dirty="0">
                <a:solidFill>
                  <a:srgbClr val="111111"/>
                </a:solidFill>
                <a:effectLst/>
                <a:latin typeface="Roboto" panose="02000000000000000000" pitchFamily="2" charset="0"/>
              </a:endParaRPr>
            </a:p>
            <a:p>
              <a:pPr rtl="0" fontAlgn="base">
                <a:spcBef>
                  <a:spcPts val="0"/>
                </a:spcBef>
                <a:spcAft>
                  <a:spcPts val="0"/>
                </a:spcAft>
              </a:pPr>
              <a:br>
                <a:rPr lang="en-US" sz="1800" b="0" i="0" u="none" strike="noStrike" dirty="0">
                  <a:solidFill>
                    <a:srgbClr val="111111"/>
                  </a:solidFill>
                  <a:effectLst/>
                  <a:latin typeface="Roboto" panose="02000000000000000000" pitchFamily="2" charset="0"/>
                </a:rPr>
              </a:br>
              <a:endParaRPr lang="en-US" sz="1800" b="0" i="0" u="none" strike="noStrike" dirty="0">
                <a:solidFill>
                  <a:srgbClr val="111111"/>
                </a:solidFill>
                <a:effectLst/>
                <a:latin typeface="Roboto" panose="02000000000000000000" pitchFamily="2" charset="0"/>
              </a:endParaRPr>
            </a:p>
            <a:p>
              <a:pPr rtl="0" fontAlgn="base">
                <a:spcBef>
                  <a:spcPts val="0"/>
                </a:spcBef>
                <a:spcAft>
                  <a:spcPts val="0"/>
                </a:spcAft>
                <a:buFont typeface="Arial" panose="020B0604020202020204" pitchFamily="34" charset="0"/>
                <a:buChar char="•"/>
              </a:pPr>
              <a:endParaRPr lang="en-US" sz="1800" b="0" i="0" u="none" strike="noStrike" dirty="0">
                <a:solidFill>
                  <a:srgbClr val="111111"/>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dirty="0">
                <a:ln>
                  <a:noFill/>
                </a:ln>
                <a:solidFill>
                  <a:srgbClr val="000000"/>
                </a:solidFill>
                <a:effectLst/>
                <a:uLnTx/>
                <a:uFillTx/>
                <a:latin typeface="Arial"/>
                <a:ea typeface="Calibri"/>
                <a:cs typeface="Calibri" panose="020F0502020204030204" pitchFamily="34" charset="0"/>
                <a:sym typeface="Calibri"/>
              </a:endParaRPr>
            </a:p>
          </p:txBody>
        </p:sp>
      </p:grpSp>
      <p:sp>
        <p:nvSpPr>
          <p:cNvPr id="2" name="Slide Number Placeholder 1">
            <a:extLst>
              <a:ext uri="{FF2B5EF4-FFF2-40B4-BE49-F238E27FC236}">
                <a16:creationId xmlns:a16="http://schemas.microsoft.com/office/drawing/2014/main" id="{E25E8427-81B9-5DE2-C264-573F85B8CC65}"/>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IN" sz="1200" b="0" i="0" u="none" strike="noStrike" kern="120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IN" sz="1200" b="0" i="0" u="none" strike="noStrike" kern="1200" cap="none" spc="0" normalizeH="0" baseline="0" noProof="0">
              <a:ln>
                <a:noFill/>
              </a:ln>
              <a:solidFill>
                <a:srgbClr val="888888"/>
              </a:solidFill>
              <a:effectLst/>
              <a:uLnTx/>
              <a:uFillTx/>
              <a:latin typeface="Calibri"/>
              <a:ea typeface="Calibri"/>
              <a:cs typeface="Calibri"/>
              <a:sym typeface="Calibri"/>
            </a:endParaRPr>
          </a:p>
        </p:txBody>
      </p:sp>
      <p:graphicFrame>
        <p:nvGraphicFramePr>
          <p:cNvPr id="3" name="Table 2">
            <a:extLst>
              <a:ext uri="{FF2B5EF4-FFF2-40B4-BE49-F238E27FC236}">
                <a16:creationId xmlns:a16="http://schemas.microsoft.com/office/drawing/2014/main" id="{8EF18E48-65DA-7889-A0F7-86161370AE27}"/>
              </a:ext>
            </a:extLst>
          </p:cNvPr>
          <p:cNvGraphicFramePr>
            <a:graphicFrameLocks noGrp="1"/>
          </p:cNvGraphicFramePr>
          <p:nvPr>
            <p:extLst>
              <p:ext uri="{D42A27DB-BD31-4B8C-83A1-F6EECF244321}">
                <p14:modId xmlns:p14="http://schemas.microsoft.com/office/powerpoint/2010/main" val="3996814905"/>
              </p:ext>
            </p:extLst>
          </p:nvPr>
        </p:nvGraphicFramePr>
        <p:xfrm>
          <a:off x="3158047" y="5824644"/>
          <a:ext cx="5711323" cy="656850"/>
        </p:xfrm>
        <a:graphic>
          <a:graphicData uri="http://schemas.openxmlformats.org/drawingml/2006/table">
            <a:tbl>
              <a:tblPr>
                <a:tableStyleId>{5C22544A-7EE6-4342-B048-85BDC9FD1C3A}</a:tableStyleId>
              </a:tblPr>
              <a:tblGrid>
                <a:gridCol w="976758">
                  <a:extLst>
                    <a:ext uri="{9D8B030D-6E8A-4147-A177-3AD203B41FA5}">
                      <a16:colId xmlns:a16="http://schemas.microsoft.com/office/drawing/2014/main" val="1468023570"/>
                    </a:ext>
                  </a:extLst>
                </a:gridCol>
                <a:gridCol w="1071721">
                  <a:extLst>
                    <a:ext uri="{9D8B030D-6E8A-4147-A177-3AD203B41FA5}">
                      <a16:colId xmlns:a16="http://schemas.microsoft.com/office/drawing/2014/main" val="3135958059"/>
                    </a:ext>
                  </a:extLst>
                </a:gridCol>
                <a:gridCol w="908928">
                  <a:extLst>
                    <a:ext uri="{9D8B030D-6E8A-4147-A177-3AD203B41FA5}">
                      <a16:colId xmlns:a16="http://schemas.microsoft.com/office/drawing/2014/main" val="862522660"/>
                    </a:ext>
                  </a:extLst>
                </a:gridCol>
                <a:gridCol w="922494">
                  <a:extLst>
                    <a:ext uri="{9D8B030D-6E8A-4147-A177-3AD203B41FA5}">
                      <a16:colId xmlns:a16="http://schemas.microsoft.com/office/drawing/2014/main" val="555399592"/>
                    </a:ext>
                  </a:extLst>
                </a:gridCol>
                <a:gridCol w="908928">
                  <a:extLst>
                    <a:ext uri="{9D8B030D-6E8A-4147-A177-3AD203B41FA5}">
                      <a16:colId xmlns:a16="http://schemas.microsoft.com/office/drawing/2014/main" val="760935466"/>
                    </a:ext>
                  </a:extLst>
                </a:gridCol>
                <a:gridCol w="922494">
                  <a:extLst>
                    <a:ext uri="{9D8B030D-6E8A-4147-A177-3AD203B41FA5}">
                      <a16:colId xmlns:a16="http://schemas.microsoft.com/office/drawing/2014/main" val="2551501826"/>
                    </a:ext>
                  </a:extLst>
                </a:gridCol>
              </a:tblGrid>
              <a:tr h="328425">
                <a:tc>
                  <a:txBody>
                    <a:bodyPr/>
                    <a:lstStyle/>
                    <a:p>
                      <a:pPr algn="l" rtl="0" fontAlgn="b"/>
                      <a:r>
                        <a:rPr lang="en-IN" sz="1400" b="1" u="none" strike="noStrike">
                          <a:effectLst/>
                        </a:rPr>
                        <a:t>Threshold</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l" rtl="0" fontAlgn="b"/>
                      <a:r>
                        <a:rPr lang="en-IN" sz="1400" b="1" u="none" strike="noStrike">
                          <a:effectLst/>
                        </a:rPr>
                        <a:t>DataSet 1</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l" rtl="0" fontAlgn="b"/>
                      <a:r>
                        <a:rPr lang="en-IN" sz="1400" b="1" u="none" strike="noStrike" dirty="0" err="1">
                          <a:effectLst/>
                        </a:rPr>
                        <a:t>DataSet</a:t>
                      </a:r>
                      <a:r>
                        <a:rPr lang="en-IN" sz="1400" b="1" u="none" strike="noStrike" dirty="0">
                          <a:effectLst/>
                        </a:rPr>
                        <a:t> 2</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rtl="0" fontAlgn="b"/>
                      <a:r>
                        <a:rPr lang="en-IN" sz="1400" b="1" u="none" strike="noStrike">
                          <a:effectLst/>
                        </a:rPr>
                        <a:t>DataSet 3</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l" rtl="0" fontAlgn="b"/>
                      <a:r>
                        <a:rPr lang="en-IN" sz="1400" b="1" u="none" strike="noStrike">
                          <a:effectLst/>
                        </a:rPr>
                        <a:t>Dataset 4</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l" rtl="0" fontAlgn="b"/>
                      <a:r>
                        <a:rPr lang="en-IN" sz="1400" b="1" u="none" strike="noStrike" dirty="0">
                          <a:effectLst/>
                        </a:rPr>
                        <a:t>Dataset 5 </a:t>
                      </a:r>
                      <a:endParaRPr lang="en-IN"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662171991"/>
                  </a:ext>
                </a:extLst>
              </a:tr>
              <a:tr h="328425">
                <a:tc>
                  <a:txBody>
                    <a:bodyPr/>
                    <a:lstStyle/>
                    <a:p>
                      <a:pPr algn="r" rtl="0" fontAlgn="b"/>
                      <a:r>
                        <a:rPr lang="en-IN" sz="1400" u="none" strike="noStrike">
                          <a:effectLst/>
                        </a:rPr>
                        <a:t>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rtl="0" fontAlgn="b"/>
                      <a:r>
                        <a:rPr lang="en-IN" sz="1400" u="none" strike="noStrike">
                          <a:effectLst/>
                        </a:rPr>
                        <a:t>93.946</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rtl="0" fontAlgn="b"/>
                      <a:r>
                        <a:rPr lang="en-IN" sz="1400" u="none" strike="noStrike" dirty="0">
                          <a:effectLst/>
                        </a:rPr>
                        <a:t>79.5487</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rtl="0" fontAlgn="b"/>
                      <a:r>
                        <a:rPr lang="en-IN" sz="1400" u="none" strike="noStrike">
                          <a:effectLst/>
                        </a:rPr>
                        <a:t>97.961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rtl="0" fontAlgn="b"/>
                      <a:r>
                        <a:rPr lang="en-IN" sz="1400" u="none" strike="noStrike">
                          <a:effectLst/>
                        </a:rPr>
                        <a:t>85.71884</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rtl="0" fontAlgn="b"/>
                      <a:r>
                        <a:rPr lang="en-IN" sz="1400" u="none" strike="noStrike" dirty="0">
                          <a:effectLst/>
                        </a:rPr>
                        <a:t>73.19111</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7535338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9132F-C2E6-D2A2-E343-E96B39D687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15</a:t>
            </a:fld>
            <a:endParaRPr lang="en-IN"/>
          </a:p>
        </p:txBody>
      </p:sp>
      <p:pic>
        <p:nvPicPr>
          <p:cNvPr id="6" name="Picture 5">
            <a:extLst>
              <a:ext uri="{FF2B5EF4-FFF2-40B4-BE49-F238E27FC236}">
                <a16:creationId xmlns:a16="http://schemas.microsoft.com/office/drawing/2014/main" id="{AB756452-D64C-5CE0-F37B-FB3DAC59C4EE}"/>
              </a:ext>
            </a:extLst>
          </p:cNvPr>
          <p:cNvPicPr>
            <a:picLocks noChangeAspect="1"/>
          </p:cNvPicPr>
          <p:nvPr/>
        </p:nvPicPr>
        <p:blipFill>
          <a:blip r:embed="rId2"/>
          <a:stretch>
            <a:fillRect/>
          </a:stretch>
        </p:blipFill>
        <p:spPr>
          <a:xfrm>
            <a:off x="133595" y="533496"/>
            <a:ext cx="11924810" cy="3907875"/>
          </a:xfrm>
          <a:prstGeom prst="rect">
            <a:avLst/>
          </a:prstGeom>
        </p:spPr>
      </p:pic>
    </p:spTree>
    <p:extLst>
      <p:ext uri="{BB962C8B-B14F-4D97-AF65-F5344CB8AC3E}">
        <p14:creationId xmlns:p14="http://schemas.microsoft.com/office/powerpoint/2010/main" val="1942095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3"/>
          <p:cNvSpPr txBox="1"/>
          <p:nvPr/>
        </p:nvSpPr>
        <p:spPr>
          <a:xfrm>
            <a:off x="1634796" y="2615844"/>
            <a:ext cx="8757501" cy="1200329"/>
          </a:xfrm>
          <a:prstGeom prst="rect">
            <a:avLst/>
          </a:prstGeom>
          <a:noFill/>
          <a:ln>
            <a:noFill/>
          </a:ln>
        </p:spPr>
        <p:txBody>
          <a:bodyPr spcFirstLastPara="1" wrap="square" lIns="91425" tIns="45700" rIns="91425" bIns="45700" anchor="t" anchorCtr="0">
            <a:sp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7200" b="1" i="0" u="none" strike="noStrike" kern="0" cap="none" spc="0" normalizeH="0" baseline="0" noProof="0" dirty="0">
                <a:ln>
                  <a:noFill/>
                </a:ln>
                <a:solidFill>
                  <a:srgbClr val="000000"/>
                </a:solidFill>
                <a:effectLst/>
                <a:uLnTx/>
                <a:uFillTx/>
                <a:latin typeface="Arial"/>
                <a:ea typeface="Aharoni"/>
                <a:cs typeface="Aharoni"/>
                <a:sym typeface="Aharoni"/>
              </a:rPr>
              <a:t>THANK YOU</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 name="Slide Number Placeholder 1">
            <a:extLst>
              <a:ext uri="{FF2B5EF4-FFF2-40B4-BE49-F238E27FC236}">
                <a16:creationId xmlns:a16="http://schemas.microsoft.com/office/drawing/2014/main" id="{DE0F3E06-9758-3569-ECD6-13E308BB2BF1}"/>
              </a:ext>
            </a:extLst>
          </p:cNvPr>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IN" sz="1200" b="0" i="0" u="none" strike="noStrike" kern="1200" cap="none" spc="0" normalizeH="0" baseline="0" noProof="0" smtClean="0">
                <a:ln>
                  <a:noFill/>
                </a:ln>
                <a:solidFill>
                  <a:srgbClr val="888888"/>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IN" sz="1200" b="0" i="0" u="none" strike="noStrike" kern="1200" cap="none" spc="0" normalizeH="0" baseline="0" noProof="0">
              <a:ln>
                <a:noFill/>
              </a:ln>
              <a:solidFill>
                <a:srgbClr val="888888"/>
              </a:solidFill>
              <a:effectLst/>
              <a:uLnTx/>
              <a:uFillTx/>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9BDF04-4EFD-D372-038B-4C6B4774E37C}"/>
              </a:ext>
            </a:extLst>
          </p:cNvPr>
          <p:cNvSpPr txBox="1"/>
          <p:nvPr/>
        </p:nvSpPr>
        <p:spPr>
          <a:xfrm>
            <a:off x="4170784" y="2721114"/>
            <a:ext cx="4152122" cy="707886"/>
          </a:xfrm>
          <a:prstGeom prst="rect">
            <a:avLst/>
          </a:prstGeom>
          <a:noFill/>
        </p:spPr>
        <p:txBody>
          <a:bodyPr wrap="square" rtlCol="0">
            <a:spAutoFit/>
          </a:bodyPr>
          <a:lstStyle/>
          <a:p>
            <a:r>
              <a:rPr lang="en-IN" sz="4000" b="1" dirty="0"/>
              <a:t>Backup Slides</a:t>
            </a:r>
          </a:p>
        </p:txBody>
      </p:sp>
    </p:spTree>
    <p:extLst>
      <p:ext uri="{BB962C8B-B14F-4D97-AF65-F5344CB8AC3E}">
        <p14:creationId xmlns:p14="http://schemas.microsoft.com/office/powerpoint/2010/main" val="1164223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DB6FF27-F4CC-353D-7EAB-794D04EF062B}"/>
              </a:ext>
            </a:extLst>
          </p:cNvPr>
          <p:cNvGraphicFramePr>
            <a:graphicFrameLocks/>
          </p:cNvGraphicFramePr>
          <p:nvPr>
            <p:extLst>
              <p:ext uri="{D42A27DB-BD31-4B8C-83A1-F6EECF244321}">
                <p14:modId xmlns:p14="http://schemas.microsoft.com/office/powerpoint/2010/main" val="3068643021"/>
              </p:ext>
            </p:extLst>
          </p:nvPr>
        </p:nvGraphicFramePr>
        <p:xfrm>
          <a:off x="343675" y="3265714"/>
          <a:ext cx="5963817" cy="359228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0A4E730B-36CB-9F32-CD6B-D8EC11003F5B}"/>
              </a:ext>
            </a:extLst>
          </p:cNvPr>
          <p:cNvSpPr txBox="1"/>
          <p:nvPr/>
        </p:nvSpPr>
        <p:spPr>
          <a:xfrm>
            <a:off x="6307493" y="3592287"/>
            <a:ext cx="5615475" cy="3662541"/>
          </a:xfrm>
          <a:prstGeom prst="rect">
            <a:avLst/>
          </a:prstGeom>
          <a:noFill/>
        </p:spPr>
        <p:txBody>
          <a:bodyPr wrap="square" rtlCol="0">
            <a:spAutoFit/>
          </a:bodyPr>
          <a:lstStyle/>
          <a:p>
            <a:pPr rtl="0">
              <a:spcBef>
                <a:spcPts val="0"/>
              </a:spcBef>
              <a:spcAft>
                <a:spcPts val="0"/>
              </a:spcAft>
            </a:pPr>
            <a:r>
              <a:rPr lang="en-IN" sz="1400" b="1" i="0" u="none" strike="noStrike" dirty="0">
                <a:solidFill>
                  <a:srgbClr val="000000"/>
                </a:solidFill>
                <a:effectLst/>
              </a:rPr>
              <a:t>Dataset 1 :  </a:t>
            </a:r>
            <a:r>
              <a:rPr lang="en-IN" sz="1400" i="0" u="none" strike="noStrike" dirty="0">
                <a:solidFill>
                  <a:srgbClr val="000000"/>
                </a:solidFill>
                <a:effectLst/>
              </a:rPr>
              <a:t>TIME ACOUSTICS HEAT FLUX AND PERCENTAGE CHF DATA FOR SUDDEN STEPPED UP HEATING CASE</a:t>
            </a:r>
          </a:p>
          <a:p>
            <a:pPr rtl="0">
              <a:spcBef>
                <a:spcPts val="0"/>
              </a:spcBef>
              <a:spcAft>
                <a:spcPts val="0"/>
              </a:spcAft>
            </a:pPr>
            <a:endParaRPr lang="en-IN" sz="1400" dirty="0">
              <a:effectLst/>
            </a:endParaRPr>
          </a:p>
          <a:p>
            <a:pPr rtl="0">
              <a:spcBef>
                <a:spcPts val="0"/>
              </a:spcBef>
              <a:spcAft>
                <a:spcPts val="0"/>
              </a:spcAft>
            </a:pPr>
            <a:r>
              <a:rPr lang="en-IN" sz="1400" b="1" i="0" u="none" strike="noStrike" dirty="0">
                <a:solidFill>
                  <a:srgbClr val="000000"/>
                </a:solidFill>
                <a:effectLst/>
              </a:rPr>
              <a:t>Dataset 2: </a:t>
            </a:r>
            <a:r>
              <a:rPr lang="en-IN" sz="1400" i="0" u="none" strike="noStrike" dirty="0">
                <a:solidFill>
                  <a:srgbClr val="000000"/>
                </a:solidFill>
                <a:effectLst/>
              </a:rPr>
              <a:t>TIME ACOUSTICS HEAT FLUX AND PERCENTAGE CHF DATA FOR NANOSTRUCTURED COPPER SURFACE</a:t>
            </a:r>
          </a:p>
          <a:p>
            <a:pPr rtl="0">
              <a:spcBef>
                <a:spcPts val="0"/>
              </a:spcBef>
              <a:spcAft>
                <a:spcPts val="0"/>
              </a:spcAft>
            </a:pPr>
            <a:endParaRPr lang="en-IN" sz="1400" dirty="0">
              <a:effectLst/>
            </a:endParaRPr>
          </a:p>
          <a:p>
            <a:pPr rtl="0">
              <a:spcBef>
                <a:spcPts val="0"/>
              </a:spcBef>
              <a:spcAft>
                <a:spcPts val="0"/>
              </a:spcAft>
            </a:pPr>
            <a:r>
              <a:rPr lang="en-IN" sz="1400" b="1" i="0" u="none" strike="noStrike" dirty="0">
                <a:solidFill>
                  <a:srgbClr val="000000"/>
                </a:solidFill>
                <a:effectLst/>
              </a:rPr>
              <a:t>Dataset 3 : </a:t>
            </a:r>
            <a:r>
              <a:rPr lang="en-IN" sz="1400" i="0" u="none" strike="noStrike" dirty="0">
                <a:solidFill>
                  <a:srgbClr val="000000"/>
                </a:solidFill>
                <a:effectLst/>
              </a:rPr>
              <a:t>TIME ACOUSTICS HEAT FLUX AND PERCENTAGE CHF DATA FOR CUF RAMPED UP HEATING CASE</a:t>
            </a:r>
          </a:p>
          <a:p>
            <a:pPr rtl="0">
              <a:spcBef>
                <a:spcPts val="0"/>
              </a:spcBef>
              <a:spcAft>
                <a:spcPts val="0"/>
              </a:spcAft>
            </a:pPr>
            <a:endParaRPr lang="en-IN" sz="1400" dirty="0">
              <a:effectLst/>
            </a:endParaRPr>
          </a:p>
          <a:p>
            <a:pPr rtl="0">
              <a:spcBef>
                <a:spcPts val="0"/>
              </a:spcBef>
              <a:spcAft>
                <a:spcPts val="0"/>
              </a:spcAft>
            </a:pPr>
            <a:r>
              <a:rPr lang="en-IN" sz="1400" b="1" i="0" u="none" strike="noStrike" dirty="0">
                <a:solidFill>
                  <a:srgbClr val="000000"/>
                </a:solidFill>
                <a:effectLst/>
              </a:rPr>
              <a:t>Dataset 4 : </a:t>
            </a:r>
            <a:r>
              <a:rPr lang="en-IN" sz="1400" i="0" u="none" strike="noStrike" dirty="0">
                <a:solidFill>
                  <a:srgbClr val="000000"/>
                </a:solidFill>
                <a:effectLst/>
              </a:rPr>
              <a:t>TIME ACOUSTICS HEAT FLUX AND PERCENTAGE CHF DATA FOR CUF AND SURFACTANT SOLUTION  CASE</a:t>
            </a:r>
          </a:p>
          <a:p>
            <a:pPr rtl="0">
              <a:spcBef>
                <a:spcPts val="0"/>
              </a:spcBef>
              <a:spcAft>
                <a:spcPts val="0"/>
              </a:spcAft>
            </a:pPr>
            <a:endParaRPr lang="en-IN" sz="1400" dirty="0">
              <a:effectLst/>
            </a:endParaRPr>
          </a:p>
          <a:p>
            <a:pPr rtl="0">
              <a:spcBef>
                <a:spcPts val="0"/>
              </a:spcBef>
              <a:spcAft>
                <a:spcPts val="0"/>
              </a:spcAft>
            </a:pPr>
            <a:r>
              <a:rPr lang="en-IN" sz="1400" b="1" i="0" u="none" strike="noStrike" dirty="0">
                <a:solidFill>
                  <a:srgbClr val="000000"/>
                </a:solidFill>
                <a:effectLst/>
              </a:rPr>
              <a:t>Dataset 5 : </a:t>
            </a:r>
            <a:r>
              <a:rPr lang="en-IN" sz="1400" i="0" u="none" strike="noStrike" dirty="0">
                <a:solidFill>
                  <a:srgbClr val="000000"/>
                </a:solidFill>
                <a:effectLst/>
              </a:rPr>
              <a:t>TIME ACOUSTICS HEAT FLUX AND PERCENTAGE CHF DATA FOR CUF AND IONIC LIQUID SOLUTION CASE</a:t>
            </a:r>
            <a:endParaRPr lang="en-IN" sz="1400" dirty="0">
              <a:effectLst/>
            </a:endParaRPr>
          </a:p>
          <a:p>
            <a:br>
              <a:rPr lang="en-IN" dirty="0"/>
            </a:br>
            <a:endParaRPr lang="en-IN" dirty="0"/>
          </a:p>
        </p:txBody>
      </p:sp>
      <p:graphicFrame>
        <p:nvGraphicFramePr>
          <p:cNvPr id="5" name="Table 4">
            <a:extLst>
              <a:ext uri="{FF2B5EF4-FFF2-40B4-BE49-F238E27FC236}">
                <a16:creationId xmlns:a16="http://schemas.microsoft.com/office/drawing/2014/main" id="{9B00D097-FE4A-0D32-8BEE-CC98B86DF811}"/>
              </a:ext>
            </a:extLst>
          </p:cNvPr>
          <p:cNvGraphicFramePr>
            <a:graphicFrameLocks noGrp="1"/>
          </p:cNvGraphicFramePr>
          <p:nvPr>
            <p:extLst>
              <p:ext uri="{D42A27DB-BD31-4B8C-83A1-F6EECF244321}">
                <p14:modId xmlns:p14="http://schemas.microsoft.com/office/powerpoint/2010/main" val="2289895106"/>
              </p:ext>
            </p:extLst>
          </p:nvPr>
        </p:nvGraphicFramePr>
        <p:xfrm>
          <a:off x="2099388" y="1151712"/>
          <a:ext cx="8016550" cy="2197979"/>
        </p:xfrm>
        <a:graphic>
          <a:graphicData uri="http://schemas.openxmlformats.org/drawingml/2006/table">
            <a:tbl>
              <a:tblPr>
                <a:tableStyleId>{5C22544A-7EE6-4342-B048-85BDC9FD1C3A}</a:tableStyleId>
              </a:tblPr>
              <a:tblGrid>
                <a:gridCol w="1059765">
                  <a:extLst>
                    <a:ext uri="{9D8B030D-6E8A-4147-A177-3AD203B41FA5}">
                      <a16:colId xmlns:a16="http://schemas.microsoft.com/office/drawing/2014/main" val="554773026"/>
                    </a:ext>
                  </a:extLst>
                </a:gridCol>
                <a:gridCol w="1374694">
                  <a:extLst>
                    <a:ext uri="{9D8B030D-6E8A-4147-A177-3AD203B41FA5}">
                      <a16:colId xmlns:a16="http://schemas.microsoft.com/office/drawing/2014/main" val="2358067657"/>
                    </a:ext>
                  </a:extLst>
                </a:gridCol>
                <a:gridCol w="1458008">
                  <a:extLst>
                    <a:ext uri="{9D8B030D-6E8A-4147-A177-3AD203B41FA5}">
                      <a16:colId xmlns:a16="http://schemas.microsoft.com/office/drawing/2014/main" val="1543496614"/>
                    </a:ext>
                  </a:extLst>
                </a:gridCol>
                <a:gridCol w="1478838">
                  <a:extLst>
                    <a:ext uri="{9D8B030D-6E8A-4147-A177-3AD203B41FA5}">
                      <a16:colId xmlns:a16="http://schemas.microsoft.com/office/drawing/2014/main" val="3123636545"/>
                    </a:ext>
                  </a:extLst>
                </a:gridCol>
                <a:gridCol w="1270551">
                  <a:extLst>
                    <a:ext uri="{9D8B030D-6E8A-4147-A177-3AD203B41FA5}">
                      <a16:colId xmlns:a16="http://schemas.microsoft.com/office/drawing/2014/main" val="2953487477"/>
                    </a:ext>
                  </a:extLst>
                </a:gridCol>
                <a:gridCol w="1374694">
                  <a:extLst>
                    <a:ext uri="{9D8B030D-6E8A-4147-A177-3AD203B41FA5}">
                      <a16:colId xmlns:a16="http://schemas.microsoft.com/office/drawing/2014/main" val="1301672957"/>
                    </a:ext>
                  </a:extLst>
                </a:gridCol>
              </a:tblGrid>
              <a:tr h="313997">
                <a:tc>
                  <a:txBody>
                    <a:bodyPr/>
                    <a:lstStyle/>
                    <a:p>
                      <a:pPr algn="l" fontAlgn="b"/>
                      <a:r>
                        <a:rPr lang="en-IN" sz="1400" b="1" u="none" strike="noStrike" dirty="0">
                          <a:effectLst/>
                        </a:rPr>
                        <a:t>Threshold</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1" u="none" strike="noStrike" dirty="0" err="1">
                          <a:effectLst/>
                        </a:rPr>
                        <a:t>DataSet</a:t>
                      </a:r>
                      <a:r>
                        <a:rPr lang="en-IN" sz="1400" b="1" u="none" strike="noStrike" dirty="0">
                          <a:effectLst/>
                        </a:rPr>
                        <a:t> 1</a:t>
                      </a:r>
                      <a:endParaRPr lang="en-IN" sz="1400" b="1"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IN" sz="1400" b="1" u="none" strike="noStrike">
                          <a:effectLst/>
                        </a:rPr>
                        <a:t>DataSet 2</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400" b="1" u="none" strike="noStrike">
                          <a:effectLst/>
                        </a:rPr>
                        <a:t>DataSet 3</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400" b="1" u="none" strike="noStrike">
                          <a:effectLst/>
                        </a:rPr>
                        <a:t>Dataset 4</a:t>
                      </a:r>
                      <a:endParaRPr lang="en-IN" sz="1400" b="1"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IN" sz="1400" b="1" u="none" strike="noStrike" dirty="0">
                          <a:effectLst/>
                        </a:rPr>
                        <a:t>Dataset 5 </a:t>
                      </a:r>
                      <a:endParaRPr lang="en-IN" sz="1400" b="1"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583376384"/>
                  </a:ext>
                </a:extLst>
              </a:tr>
              <a:tr h="313997">
                <a:tc>
                  <a:txBody>
                    <a:bodyPr/>
                    <a:lstStyle/>
                    <a:p>
                      <a:pPr algn="r" fontAlgn="b"/>
                      <a:r>
                        <a:rPr lang="en-IN" sz="1400" u="none" strike="noStrike" dirty="0">
                          <a:effectLst/>
                        </a:rPr>
                        <a:t>0.05</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dirty="0">
                          <a:effectLst/>
                        </a:rPr>
                        <a:t>44.9084</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dirty="0">
                          <a:effectLst/>
                        </a:rPr>
                        <a:t>32.1379</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dirty="0">
                          <a:effectLst/>
                        </a:rPr>
                        <a:t>50.432</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48.3730556</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34.46699555</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4257440654"/>
                  </a:ext>
                </a:extLst>
              </a:tr>
              <a:tr h="313997">
                <a:tc>
                  <a:txBody>
                    <a:bodyPr/>
                    <a:lstStyle/>
                    <a:p>
                      <a:pPr algn="r" fontAlgn="b"/>
                      <a:r>
                        <a:rPr lang="en-IN" sz="1400" u="none" strike="noStrike">
                          <a:effectLst/>
                        </a:rPr>
                        <a:t>0.1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52.1391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37.6833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58.052</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49.5887433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41.61370271</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69939156"/>
                  </a:ext>
                </a:extLst>
              </a:tr>
              <a:tr h="313997">
                <a:tc>
                  <a:txBody>
                    <a:bodyPr/>
                    <a:lstStyle/>
                    <a:p>
                      <a:pPr algn="r" fontAlgn="b"/>
                      <a:r>
                        <a:rPr lang="en-IN" sz="1400" u="none" strike="noStrike">
                          <a:effectLst/>
                        </a:rPr>
                        <a:t>0.5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69.7714</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57.9089</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86.339</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64.5650323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56.57124154</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021794085"/>
                  </a:ext>
                </a:extLst>
              </a:tr>
              <a:tr h="313997">
                <a:tc>
                  <a:txBody>
                    <a:bodyPr/>
                    <a:lstStyle/>
                    <a:p>
                      <a:pPr algn="r" fontAlgn="b"/>
                      <a:r>
                        <a:rPr lang="en-IN" sz="1400" u="none" strike="noStrike">
                          <a:effectLst/>
                        </a:rPr>
                        <a:t>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75.7434</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60.9887</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dirty="0">
                          <a:effectLst/>
                        </a:rPr>
                        <a:t>97.961</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70.1220368</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62.43236311</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404887624"/>
                  </a:ext>
                </a:extLst>
              </a:tr>
              <a:tr h="313997">
                <a:tc>
                  <a:txBody>
                    <a:bodyPr/>
                    <a:lstStyle/>
                    <a:p>
                      <a:pPr algn="r" fontAlgn="b"/>
                      <a:r>
                        <a:rPr lang="en-IN" sz="1400" u="none" strike="noStrike">
                          <a:effectLst/>
                        </a:rPr>
                        <a:t>3</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87.1154</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71.7765</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97.961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dirty="0">
                          <a:effectLst/>
                        </a:rPr>
                        <a:t>80.5090443</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70.15746014</a:t>
                      </a:r>
                      <a:endParaRPr lang="en-IN" sz="14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769677040"/>
                  </a:ext>
                </a:extLst>
              </a:tr>
              <a:tr h="313997">
                <a:tc>
                  <a:txBody>
                    <a:bodyPr/>
                    <a:lstStyle/>
                    <a:p>
                      <a:pPr algn="r" fontAlgn="b"/>
                      <a:r>
                        <a:rPr lang="en-IN" sz="1400" u="none" strike="noStrike" dirty="0">
                          <a:effectLst/>
                        </a:rPr>
                        <a:t>5</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dirty="0">
                          <a:effectLst/>
                        </a:rPr>
                        <a:t>93.946</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79.5487</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a:effectLst/>
                        </a:rPr>
                        <a:t>97.961</a:t>
                      </a:r>
                      <a:endParaRPr lang="en-IN" sz="14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dirty="0">
                          <a:effectLst/>
                        </a:rPr>
                        <a:t>85.7188419</a:t>
                      </a:r>
                      <a:endParaRPr lang="en-IN" sz="14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IN" sz="1400" u="none" strike="noStrike" dirty="0">
                          <a:effectLst/>
                        </a:rPr>
                        <a:t>73.19110642</a:t>
                      </a:r>
                      <a:endParaRPr lang="en-IN" sz="14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1324954747"/>
                  </a:ext>
                </a:extLst>
              </a:tr>
            </a:tbl>
          </a:graphicData>
        </a:graphic>
      </p:graphicFrame>
      <p:sp>
        <p:nvSpPr>
          <p:cNvPr id="6" name="TextBox 5">
            <a:extLst>
              <a:ext uri="{FF2B5EF4-FFF2-40B4-BE49-F238E27FC236}">
                <a16:creationId xmlns:a16="http://schemas.microsoft.com/office/drawing/2014/main" id="{92744EA6-FC2B-88F3-1A3C-048E89350C01}"/>
              </a:ext>
            </a:extLst>
          </p:cNvPr>
          <p:cNvSpPr txBox="1"/>
          <p:nvPr/>
        </p:nvSpPr>
        <p:spPr>
          <a:xfrm>
            <a:off x="2076061" y="843935"/>
            <a:ext cx="8039878" cy="307777"/>
          </a:xfrm>
          <a:prstGeom prst="rect">
            <a:avLst/>
          </a:prstGeom>
          <a:noFill/>
        </p:spPr>
        <p:txBody>
          <a:bodyPr wrap="square" rtlCol="0">
            <a:spAutoFit/>
          </a:bodyPr>
          <a:lstStyle/>
          <a:p>
            <a:r>
              <a:rPr lang="en-US" sz="1400" b="1" i="0" u="none" strike="noStrike" dirty="0">
                <a:solidFill>
                  <a:srgbClr val="000000"/>
                </a:solidFill>
                <a:effectLst/>
                <a:latin typeface="Times New Roman" panose="02020603050405020304" pitchFamily="18" charset="0"/>
              </a:rPr>
              <a:t>Table: Heat Flux Percentage Values of 4th Moment for Different Threshold Values and Datasets</a:t>
            </a:r>
            <a:endParaRPr lang="en-IN" sz="1400" dirty="0"/>
          </a:p>
        </p:txBody>
      </p:sp>
      <p:sp>
        <p:nvSpPr>
          <p:cNvPr id="7" name="TextBox 6">
            <a:extLst>
              <a:ext uri="{FF2B5EF4-FFF2-40B4-BE49-F238E27FC236}">
                <a16:creationId xmlns:a16="http://schemas.microsoft.com/office/drawing/2014/main" id="{C5B2F2E0-ECFB-FAFD-DB73-550CCFDDAFE2}"/>
              </a:ext>
            </a:extLst>
          </p:cNvPr>
          <p:cNvSpPr txBox="1"/>
          <p:nvPr/>
        </p:nvSpPr>
        <p:spPr>
          <a:xfrm>
            <a:off x="0" y="136049"/>
            <a:ext cx="11485984" cy="369332"/>
          </a:xfrm>
          <a:prstGeom prst="rect">
            <a:avLst/>
          </a:prstGeom>
          <a:noFill/>
        </p:spPr>
        <p:txBody>
          <a:bodyPr wrap="square" rtlCol="0">
            <a:spAutoFit/>
          </a:bodyPr>
          <a:lstStyle/>
          <a:p>
            <a:r>
              <a:rPr lang="en-US" sz="1800" b="1" i="0" u="none" strike="noStrike" dirty="0">
                <a:solidFill>
                  <a:srgbClr val="000000"/>
                </a:solidFill>
                <a:effectLst/>
                <a:latin typeface="Times New Roman" panose="02020603050405020304" pitchFamily="18" charset="0"/>
              </a:rPr>
              <a:t> Analysis of Moments and Threshold Value for Fluctuation Detection as Precursor to Critical Heat Flux Prediction</a:t>
            </a:r>
            <a:endParaRPr lang="en-IN" dirty="0"/>
          </a:p>
        </p:txBody>
      </p:sp>
    </p:spTree>
    <p:extLst>
      <p:ext uri="{BB962C8B-B14F-4D97-AF65-F5344CB8AC3E}">
        <p14:creationId xmlns:p14="http://schemas.microsoft.com/office/powerpoint/2010/main" val="22725569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B998E0-5420-82A3-6D70-136278E31E80}"/>
              </a:ext>
            </a:extLst>
          </p:cNvPr>
          <p:cNvSpPr txBox="1"/>
          <p:nvPr/>
        </p:nvSpPr>
        <p:spPr>
          <a:xfrm>
            <a:off x="195943" y="139959"/>
            <a:ext cx="5057192" cy="369332"/>
          </a:xfrm>
          <a:prstGeom prst="rect">
            <a:avLst/>
          </a:prstGeom>
          <a:noFill/>
        </p:spPr>
        <p:txBody>
          <a:bodyPr wrap="square" rtlCol="0">
            <a:spAutoFit/>
          </a:bodyPr>
          <a:lstStyle/>
          <a:p>
            <a:r>
              <a:rPr lang="en-US" dirty="0"/>
              <a:t>Experimental Setup :</a:t>
            </a:r>
            <a:endParaRPr lang="en-IN" dirty="0"/>
          </a:p>
        </p:txBody>
      </p:sp>
      <p:pic>
        <p:nvPicPr>
          <p:cNvPr id="1026" name="Picture 2">
            <a:extLst>
              <a:ext uri="{FF2B5EF4-FFF2-40B4-BE49-F238E27FC236}">
                <a16:creationId xmlns:a16="http://schemas.microsoft.com/office/drawing/2014/main" id="{179F7F38-A61E-7BBC-BF97-361440D1E0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031099"/>
            <a:ext cx="5943600" cy="38576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3442D6-D310-8780-440F-32DEC0FCECE2}"/>
              </a:ext>
            </a:extLst>
          </p:cNvPr>
          <p:cNvSpPr txBox="1"/>
          <p:nvPr/>
        </p:nvSpPr>
        <p:spPr>
          <a:xfrm>
            <a:off x="6923315" y="1166842"/>
            <a:ext cx="4640036" cy="4524315"/>
          </a:xfrm>
          <a:prstGeom prst="rect">
            <a:avLst/>
          </a:prstGeom>
          <a:noFill/>
        </p:spPr>
        <p:txBody>
          <a:bodyPr wrap="square" rtlCol="0">
            <a:spAutoFit/>
          </a:bodyPr>
          <a:lstStyle/>
          <a:p>
            <a:pPr algn="just"/>
            <a:r>
              <a:rPr lang="en-US" sz="1800" b="0" i="0" u="none" strike="noStrike" dirty="0">
                <a:solidFill>
                  <a:srgbClr val="000000"/>
                </a:solidFill>
                <a:effectLst/>
                <a:latin typeface="Times New Roman" panose="02020603050405020304" pitchFamily="18" charset="0"/>
              </a:rPr>
              <a:t>Our audio data was gathered from an experiment conducted by Sinha et al. </a:t>
            </a:r>
            <a:r>
              <a:rPr lang="en-US" sz="1800" b="0" i="0" u="none" strike="noStrike" dirty="0">
                <a:solidFill>
                  <a:srgbClr val="111111"/>
                </a:solidFill>
                <a:effectLst/>
                <a:latin typeface="Times New Roman" panose="02020603050405020304" pitchFamily="18" charset="0"/>
              </a:rPr>
              <a:t>In his setup there was a heater assembly with a copper block and Teflon insulation. In the experiment two cartridge heaters were used to provide the heat flux at the boiling surface. Measurement of  surface temperature and the heat flux was done with the help of three thermocouples. A glass container was used as the boiling chamber which was maintained at near-saturated conditions with a silicone rubber heater and a PID system. The acoustic emissions were recorded during the boiling experiments with a hydrophone and a pre-amplifier. Images of bubbles were also captured with a high-speed camera.</a:t>
            </a:r>
            <a:endParaRPr lang="en-IN" dirty="0"/>
          </a:p>
        </p:txBody>
      </p:sp>
    </p:spTree>
    <p:extLst>
      <p:ext uri="{BB962C8B-B14F-4D97-AF65-F5344CB8AC3E}">
        <p14:creationId xmlns:p14="http://schemas.microsoft.com/office/powerpoint/2010/main" val="181814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body" idx="1"/>
          </p:nvPr>
        </p:nvSpPr>
        <p:spPr>
          <a:xfrm>
            <a:off x="141402" y="59390"/>
            <a:ext cx="10769338" cy="64340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sz="3600" dirty="0">
              <a:latin typeface="+mj-lt"/>
            </a:endParaRPr>
          </a:p>
          <a:p>
            <a:pPr marL="0" lvl="0" indent="0" algn="l" rtl="0">
              <a:lnSpc>
                <a:spcPct val="90000"/>
              </a:lnSpc>
              <a:spcBef>
                <a:spcPts val="1000"/>
              </a:spcBef>
              <a:spcAft>
                <a:spcPts val="0"/>
              </a:spcAft>
              <a:buClr>
                <a:schemeClr val="dk1"/>
              </a:buClr>
              <a:buSzPts val="2800"/>
              <a:buNone/>
            </a:pPr>
            <a:endParaRPr dirty="0"/>
          </a:p>
        </p:txBody>
      </p:sp>
      <p:sp>
        <p:nvSpPr>
          <p:cNvPr id="4" name="Slide Number Placeholder 3">
            <a:extLst>
              <a:ext uri="{FF2B5EF4-FFF2-40B4-BE49-F238E27FC236}">
                <a16:creationId xmlns:a16="http://schemas.microsoft.com/office/drawing/2014/main" id="{305D982C-9F51-313F-6BD9-741B7D2BF4A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a:t>
            </a:fld>
            <a:endParaRPr lang="en-IN"/>
          </a:p>
        </p:txBody>
      </p:sp>
      <p:grpSp>
        <p:nvGrpSpPr>
          <p:cNvPr id="6" name="Group 5">
            <a:extLst>
              <a:ext uri="{FF2B5EF4-FFF2-40B4-BE49-F238E27FC236}">
                <a16:creationId xmlns:a16="http://schemas.microsoft.com/office/drawing/2014/main" id="{5ABAAB85-8C62-B107-FC22-6CEDB535235D}"/>
              </a:ext>
            </a:extLst>
          </p:cNvPr>
          <p:cNvGrpSpPr/>
          <p:nvPr/>
        </p:nvGrpSpPr>
        <p:grpSpPr>
          <a:xfrm>
            <a:off x="0" y="93941"/>
            <a:ext cx="12297921" cy="6463325"/>
            <a:chOff x="-13527" y="366683"/>
            <a:chExt cx="12297921" cy="6463325"/>
          </a:xfrm>
        </p:grpSpPr>
        <p:grpSp>
          <p:nvGrpSpPr>
            <p:cNvPr id="13" name="Group 12">
              <a:extLst>
                <a:ext uri="{FF2B5EF4-FFF2-40B4-BE49-F238E27FC236}">
                  <a16:creationId xmlns:a16="http://schemas.microsoft.com/office/drawing/2014/main" id="{0CEA0EC1-CCEF-8A89-CBEC-F988799997BB}"/>
                </a:ext>
              </a:extLst>
            </p:cNvPr>
            <p:cNvGrpSpPr/>
            <p:nvPr/>
          </p:nvGrpSpPr>
          <p:grpSpPr>
            <a:xfrm>
              <a:off x="-13527" y="366683"/>
              <a:ext cx="12297921" cy="6463325"/>
              <a:chOff x="0" y="393377"/>
              <a:chExt cx="12297921" cy="6463325"/>
            </a:xfrm>
          </p:grpSpPr>
          <p:pic>
            <p:nvPicPr>
              <p:cNvPr id="117" name="Google Shape;117;p16"/>
              <p:cNvPicPr preferRelativeResize="0"/>
              <p:nvPr/>
            </p:nvPicPr>
            <p:blipFill rotWithShape="1">
              <a:blip r:embed="rId3">
                <a:alphaModFix/>
              </a:blip>
              <a:srcRect t="24695"/>
              <a:stretch/>
            </p:blipFill>
            <p:spPr>
              <a:xfrm>
                <a:off x="0" y="5569726"/>
                <a:ext cx="11909196" cy="1107580"/>
              </a:xfrm>
              <a:prstGeom prst="rect">
                <a:avLst/>
              </a:prstGeom>
              <a:noFill/>
              <a:ln>
                <a:noFill/>
              </a:ln>
            </p:spPr>
          </p:pic>
          <p:sp>
            <p:nvSpPr>
              <p:cNvPr id="3" name="TextBox 2">
                <a:extLst>
                  <a:ext uri="{FF2B5EF4-FFF2-40B4-BE49-F238E27FC236}">
                    <a16:creationId xmlns:a16="http://schemas.microsoft.com/office/drawing/2014/main" id="{45547B3A-9345-362B-E93C-F0C38BD0A25A}"/>
                  </a:ext>
                </a:extLst>
              </p:cNvPr>
              <p:cNvSpPr txBox="1"/>
              <p:nvPr/>
            </p:nvSpPr>
            <p:spPr>
              <a:xfrm>
                <a:off x="436907" y="6610481"/>
                <a:ext cx="7892036" cy="246221"/>
              </a:xfrm>
              <a:prstGeom prst="rect">
                <a:avLst/>
              </a:prstGeom>
              <a:noFill/>
            </p:spPr>
            <p:txBody>
              <a:bodyPr wrap="square" rtlCol="0">
                <a:spAutoFit/>
              </a:bodyPr>
              <a:lstStyle/>
              <a:p>
                <a:r>
                  <a:rPr lang="en-IN" sz="1000" dirty="0"/>
                  <a:t>Image Source :  https://www.sciencedirect.com/science/article/pii/S2666386421000722?via%3Dihub</a:t>
                </a:r>
              </a:p>
            </p:txBody>
          </p:sp>
          <p:grpSp>
            <p:nvGrpSpPr>
              <p:cNvPr id="12" name="Group 11">
                <a:extLst>
                  <a:ext uri="{FF2B5EF4-FFF2-40B4-BE49-F238E27FC236}">
                    <a16:creationId xmlns:a16="http://schemas.microsoft.com/office/drawing/2014/main" id="{61FDC3BE-95AF-E700-62C7-CF905D7D1480}"/>
                  </a:ext>
                </a:extLst>
              </p:cNvPr>
              <p:cNvGrpSpPr/>
              <p:nvPr/>
            </p:nvGrpSpPr>
            <p:grpSpPr>
              <a:xfrm>
                <a:off x="979144" y="393377"/>
                <a:ext cx="11318777" cy="4920101"/>
                <a:chOff x="979144" y="402708"/>
                <a:chExt cx="11318777" cy="4920101"/>
              </a:xfrm>
            </p:grpSpPr>
            <p:pic>
              <p:nvPicPr>
                <p:cNvPr id="10" name="Picture 9" descr="Chart, line chart&#10;&#10;Description automatically generated">
                  <a:extLst>
                    <a:ext uri="{FF2B5EF4-FFF2-40B4-BE49-F238E27FC236}">
                      <a16:creationId xmlns:a16="http://schemas.microsoft.com/office/drawing/2014/main" id="{E410DBF0-3007-6CD4-18DA-3C8AC9196A2C}"/>
                    </a:ext>
                  </a:extLst>
                </p:cNvPr>
                <p:cNvPicPr>
                  <a:picLocks noChangeAspect="1"/>
                </p:cNvPicPr>
                <p:nvPr/>
              </p:nvPicPr>
              <p:blipFill rotWithShape="1">
                <a:blip r:embed="rId4">
                  <a:extLst>
                    <a:ext uri="{28A0092B-C50C-407E-A947-70E740481C1C}">
                      <a14:useLocalDpi xmlns:a14="http://schemas.microsoft.com/office/drawing/2010/main" val="0"/>
                    </a:ext>
                  </a:extLst>
                </a:blip>
                <a:srcRect l="8662" b="7793"/>
                <a:stretch/>
              </p:blipFill>
              <p:spPr>
                <a:xfrm>
                  <a:off x="1451133" y="402708"/>
                  <a:ext cx="8757161" cy="4552848"/>
                </a:xfrm>
                <a:prstGeom prst="rect">
                  <a:avLst/>
                </a:prstGeom>
              </p:spPr>
            </p:pic>
            <p:sp>
              <p:nvSpPr>
                <p:cNvPr id="2" name="TextBox 1">
                  <a:extLst>
                    <a:ext uri="{FF2B5EF4-FFF2-40B4-BE49-F238E27FC236}">
                      <a16:creationId xmlns:a16="http://schemas.microsoft.com/office/drawing/2014/main" id="{BFE55F85-955F-07D8-49FC-B38B0428F554}"/>
                    </a:ext>
                  </a:extLst>
                </p:cNvPr>
                <p:cNvSpPr txBox="1"/>
                <p:nvPr/>
              </p:nvSpPr>
              <p:spPr>
                <a:xfrm>
                  <a:off x="8066888" y="4984380"/>
                  <a:ext cx="4231033" cy="261610"/>
                </a:xfrm>
                <a:prstGeom prst="rect">
                  <a:avLst/>
                </a:prstGeom>
                <a:noFill/>
              </p:spPr>
              <p:txBody>
                <a:bodyPr wrap="square" rtlCol="0">
                  <a:spAutoFit/>
                </a:bodyPr>
                <a:lstStyle/>
                <a:p>
                  <a:r>
                    <a:rPr lang="en-IN" sz="1100" dirty="0">
                      <a:solidFill>
                        <a:schemeClr val="dk1"/>
                      </a:solidFill>
                      <a:latin typeface="Calibri"/>
                      <a:ea typeface="Calibri"/>
                      <a:cs typeface="Calibri"/>
                      <a:sym typeface="Calibri"/>
                    </a:rPr>
                    <a:t>Source : </a:t>
                  </a:r>
                  <a:r>
                    <a:rPr lang="en-IN" sz="1100" dirty="0">
                      <a:solidFill>
                        <a:schemeClr val="accent5">
                          <a:lumMod val="75000"/>
                        </a:schemeClr>
                      </a:solidFill>
                      <a:latin typeface="Calibri"/>
                      <a:ea typeface="Calibri"/>
                      <a:cs typeface="Calibri"/>
                      <a:sym typeface="Calibri"/>
                    </a:rPr>
                    <a:t>https://www.mechnflow.com/post/pool-boiling</a:t>
                  </a:r>
                  <a:endParaRPr lang="en-IN" sz="1100" dirty="0">
                    <a:solidFill>
                      <a:schemeClr val="accent5">
                        <a:lumMod val="75000"/>
                      </a:schemeClr>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A84FE46-49AD-FAEC-93BB-2EBAC636D977}"/>
                        </a:ext>
                      </a:extLst>
                    </p:cNvPr>
                    <p:cNvSpPr txBox="1"/>
                    <p:nvPr/>
                  </p:nvSpPr>
                  <p:spPr>
                    <a:xfrm>
                      <a:off x="4184839" y="4953477"/>
                      <a:ext cx="26224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i="1" smtClean="0">
                                <a:latin typeface="Cambria Math" panose="02040503050406030204" pitchFamily="18" charset="0"/>
                                <a:ea typeface="Cambria Math" panose="02040503050406030204" pitchFamily="18" charset="0"/>
                              </a:rPr>
                              <m:t>∆</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𝑇</m:t>
                                </m:r>
                              </m:e>
                              <m:sub>
                                <m:r>
                                  <a:rPr lang="en-IN" b="0" i="1" smtClean="0">
                                    <a:latin typeface="Cambria Math" panose="02040503050406030204" pitchFamily="18" charset="0"/>
                                    <a:ea typeface="Cambria Math" panose="02040503050406030204" pitchFamily="18" charset="0"/>
                                  </a:rPr>
                                  <m:t>𝑒</m:t>
                                </m:r>
                              </m:sub>
                            </m:sSub>
                            <m:r>
                              <a:rPr lang="en-IN" b="0" i="1" smtClean="0">
                                <a:latin typeface="Cambria Math" panose="02040503050406030204" pitchFamily="18" charset="0"/>
                                <a:ea typeface="Cambria Math" panose="02040503050406030204" pitchFamily="18" charset="0"/>
                              </a:rPr>
                              <m:t>=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𝑇</m:t>
                                </m:r>
                              </m:e>
                              <m:sub>
                                <m:r>
                                  <a:rPr lang="en-IN" b="0" i="1" smtClean="0">
                                    <a:latin typeface="Cambria Math" panose="02040503050406030204" pitchFamily="18" charset="0"/>
                                    <a:ea typeface="Cambria Math" panose="02040503050406030204" pitchFamily="18" charset="0"/>
                                  </a:rPr>
                                  <m:t>𝑠</m:t>
                                </m:r>
                              </m:sub>
                            </m:sSub>
                            <m:r>
                              <a:rPr lang="en-IN" b="0" i="1" smtClean="0">
                                <a:latin typeface="Cambria Math" panose="02040503050406030204" pitchFamily="18" charset="0"/>
                                <a:ea typeface="Cambria Math" panose="02040503050406030204" pitchFamily="18" charset="0"/>
                              </a:rPr>
                              <m:t> − </m:t>
                            </m:r>
                            <m:sSub>
                              <m:sSubPr>
                                <m:ctrlPr>
                                  <a:rPr lang="en-IN" b="0" i="1" smtClean="0">
                                    <a:latin typeface="Cambria Math" panose="02040503050406030204" pitchFamily="18" charset="0"/>
                                    <a:ea typeface="Cambria Math" panose="02040503050406030204" pitchFamily="18" charset="0"/>
                                  </a:rPr>
                                </m:ctrlPr>
                              </m:sSubPr>
                              <m:e>
                                <m:r>
                                  <a:rPr lang="en-IN" b="0" i="1" smtClean="0">
                                    <a:latin typeface="Cambria Math" panose="02040503050406030204" pitchFamily="18" charset="0"/>
                                    <a:ea typeface="Cambria Math" panose="02040503050406030204" pitchFamily="18" charset="0"/>
                                  </a:rPr>
                                  <m:t>𝑇</m:t>
                                </m:r>
                              </m:e>
                              <m:sub>
                                <m:r>
                                  <a:rPr lang="en-IN" b="0" i="1" smtClean="0">
                                    <a:latin typeface="Cambria Math" panose="02040503050406030204" pitchFamily="18" charset="0"/>
                                    <a:ea typeface="Cambria Math" panose="02040503050406030204" pitchFamily="18" charset="0"/>
                                  </a:rPr>
                                  <m:t>𝑠𝑎𝑡</m:t>
                                </m:r>
                              </m:sub>
                            </m:sSub>
                            <m:r>
                              <a:rPr lang="en-IN" b="0" i="1" smtClean="0">
                                <a:latin typeface="Cambria Math" panose="02040503050406030204" pitchFamily="18" charset="0"/>
                                <a:ea typeface="Cambria Math" panose="02040503050406030204" pitchFamily="18" charset="0"/>
                              </a:rPr>
                              <m:t> (℃)</m:t>
                            </m:r>
                          </m:oMath>
                        </m:oMathPara>
                      </a14:m>
                      <a:endParaRPr lang="en-IN" dirty="0"/>
                    </a:p>
                  </p:txBody>
                </p:sp>
              </mc:Choice>
              <mc:Fallback xmlns="">
                <p:sp>
                  <p:nvSpPr>
                    <p:cNvPr id="8" name="TextBox 7">
                      <a:extLst>
                        <a:ext uri="{FF2B5EF4-FFF2-40B4-BE49-F238E27FC236}">
                          <a16:creationId xmlns:a16="http://schemas.microsoft.com/office/drawing/2014/main" id="{CA84FE46-49AD-FAEC-93BB-2EBAC636D977}"/>
                        </a:ext>
                      </a:extLst>
                    </p:cNvPr>
                    <p:cNvSpPr txBox="1">
                      <a:spLocks noRot="1" noChangeAspect="1" noMove="1" noResize="1" noEditPoints="1" noAdjustHandles="1" noChangeArrowheads="1" noChangeShapeType="1" noTextEdit="1"/>
                    </p:cNvSpPr>
                    <p:nvPr/>
                  </p:nvSpPr>
                  <p:spPr>
                    <a:xfrm>
                      <a:off x="4184839" y="4953477"/>
                      <a:ext cx="2622492" cy="369332"/>
                    </a:xfrm>
                    <a:prstGeom prst="rect">
                      <a:avLst/>
                    </a:prstGeom>
                    <a:blipFill>
                      <a:blip r:embed="rId5"/>
                      <a:stretch>
                        <a:fillRect b="-11475"/>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0E100509-0C4B-787B-7465-C873819C56AC}"/>
                        </a:ext>
                      </a:extLst>
                    </p:cNvPr>
                    <p:cNvSpPr txBox="1"/>
                    <p:nvPr/>
                  </p:nvSpPr>
                  <p:spPr>
                    <a:xfrm>
                      <a:off x="979144" y="2498632"/>
                      <a:ext cx="471989" cy="1310951"/>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sSubSup>
                              <m:sSubSupPr>
                                <m:ctrlPr>
                                  <a:rPr lang="en-IN" b="0" i="1" smtClean="0">
                                    <a:latin typeface="Cambria Math" panose="02040503050406030204" pitchFamily="18" charset="0"/>
                                  </a:rPr>
                                </m:ctrlPr>
                              </m:sSubSupPr>
                              <m:e>
                                <m:r>
                                  <a:rPr lang="en-IN" b="0" i="1" smtClean="0">
                                    <a:latin typeface="Cambria Math" panose="02040503050406030204" pitchFamily="18" charset="0"/>
                                  </a:rPr>
                                  <m:t>𝑞</m:t>
                                </m:r>
                              </m:e>
                              <m:sub>
                                <m:r>
                                  <a:rPr lang="en-IN" b="0" i="1" smtClean="0">
                                    <a:latin typeface="Cambria Math" panose="02040503050406030204" pitchFamily="18" charset="0"/>
                                  </a:rPr>
                                  <m:t>𝑠</m:t>
                                </m:r>
                              </m:sub>
                              <m:sup>
                                <m:r>
                                  <a:rPr lang="en-IN" b="0" i="1" smtClean="0">
                                    <a:latin typeface="Cambria Math" panose="02040503050406030204" pitchFamily="18" charset="0"/>
                                  </a:rPr>
                                  <m:t>"</m:t>
                                </m:r>
                              </m:sup>
                            </m:sSubSup>
                            <m:sSup>
                              <m:sSupPr>
                                <m:ctrlPr>
                                  <a:rPr lang="en-IN" b="0" i="1" smtClean="0">
                                    <a:latin typeface="Cambria Math" panose="02040503050406030204" pitchFamily="18" charset="0"/>
                                  </a:rPr>
                                </m:ctrlPr>
                              </m:sSupPr>
                              <m:e>
                                <m:r>
                                  <a:rPr lang="en-IN" b="0" i="1" smtClean="0">
                                    <a:latin typeface="Cambria Math" panose="02040503050406030204" pitchFamily="18" charset="0"/>
                                  </a:rPr>
                                  <m:t>(</m:t>
                                </m:r>
                                <m:r>
                                  <a:rPr lang="en-IN" b="0" i="1" smtClean="0">
                                    <a:latin typeface="Cambria Math" panose="02040503050406030204" pitchFamily="18" charset="0"/>
                                  </a:rPr>
                                  <m:t>𝑊</m:t>
                                </m:r>
                                <m:r>
                                  <a:rPr lang="en-IN" b="0" i="1" smtClean="0">
                                    <a:latin typeface="Cambria Math" panose="02040503050406030204" pitchFamily="18" charset="0"/>
                                  </a:rPr>
                                  <m:t>/</m:t>
                                </m:r>
                                <m:r>
                                  <a:rPr lang="en-IN" b="0" i="1" smtClean="0">
                                    <a:latin typeface="Cambria Math" panose="02040503050406030204" pitchFamily="18" charset="0"/>
                                  </a:rPr>
                                  <m:t>𝑚</m:t>
                                </m:r>
                              </m:e>
                              <m:sup>
                                <m:r>
                                  <a:rPr lang="en-IN" b="0" i="1" smtClean="0">
                                    <a:latin typeface="Cambria Math" panose="02040503050406030204" pitchFamily="18" charset="0"/>
                                  </a:rPr>
                                  <m:t>2</m:t>
                                </m:r>
                              </m:sup>
                            </m:sSup>
                            <m:r>
                              <a:rPr lang="en-IN" b="0" i="1" smtClean="0">
                                <a:latin typeface="Cambria Math" panose="02040503050406030204" pitchFamily="18" charset="0"/>
                              </a:rPr>
                              <m:t>)</m:t>
                            </m:r>
                          </m:oMath>
                        </m:oMathPara>
                      </a14:m>
                      <a:endParaRPr lang="en-IN" dirty="0"/>
                    </a:p>
                  </p:txBody>
                </p:sp>
              </mc:Choice>
              <mc:Fallback xmlns="">
                <p:sp>
                  <p:nvSpPr>
                    <p:cNvPr id="5" name="TextBox 4">
                      <a:extLst>
                        <a:ext uri="{FF2B5EF4-FFF2-40B4-BE49-F238E27FC236}">
                          <a16:creationId xmlns:a16="http://schemas.microsoft.com/office/drawing/2014/main" id="{0E100509-0C4B-787B-7465-C873819C56AC}"/>
                        </a:ext>
                      </a:extLst>
                    </p:cNvPr>
                    <p:cNvSpPr txBox="1">
                      <a:spLocks noRot="1" noChangeAspect="1" noMove="1" noResize="1" noEditPoints="1" noAdjustHandles="1" noChangeArrowheads="1" noChangeShapeType="1" noTextEdit="1"/>
                    </p:cNvSpPr>
                    <p:nvPr/>
                  </p:nvSpPr>
                  <p:spPr>
                    <a:xfrm>
                      <a:off x="979144" y="2498632"/>
                      <a:ext cx="471989" cy="1310951"/>
                    </a:xfrm>
                    <a:prstGeom prst="rect">
                      <a:avLst/>
                    </a:prstGeom>
                    <a:blipFill>
                      <a:blip r:embed="rId6"/>
                      <a:stretch>
                        <a:fillRect/>
                      </a:stretch>
                    </a:blipFill>
                  </p:spPr>
                  <p:txBody>
                    <a:bodyPr/>
                    <a:lstStyle/>
                    <a:p>
                      <a:r>
                        <a:rPr lang="en-IN">
                          <a:noFill/>
                        </a:rPr>
                        <a:t> </a:t>
                      </a:r>
                    </a:p>
                  </p:txBody>
                </p:sp>
              </mc:Fallback>
            </mc:AlternateContent>
          </p:grpSp>
        </p:grpSp>
        <p:sp>
          <p:nvSpPr>
            <p:cNvPr id="7" name="TextBox 6">
              <a:extLst>
                <a:ext uri="{FF2B5EF4-FFF2-40B4-BE49-F238E27FC236}">
                  <a16:creationId xmlns:a16="http://schemas.microsoft.com/office/drawing/2014/main" id="{6A30D30E-4229-92BC-28B0-F89FD9B642B6}"/>
                </a:ext>
              </a:extLst>
            </p:cNvPr>
            <p:cNvSpPr txBox="1"/>
            <p:nvPr/>
          </p:nvSpPr>
          <p:spPr>
            <a:xfrm>
              <a:off x="2185930" y="5209965"/>
              <a:ext cx="2067894" cy="369332"/>
            </a:xfrm>
            <a:prstGeom prst="rect">
              <a:avLst/>
            </a:prstGeom>
            <a:noFill/>
          </p:spPr>
          <p:txBody>
            <a:bodyPr wrap="square" rtlCol="0">
              <a:spAutoFit/>
            </a:bodyPr>
            <a:lstStyle/>
            <a:p>
              <a:r>
                <a:rPr lang="en-IN" b="1" dirty="0"/>
                <a:t>A. ONB </a:t>
              </a:r>
            </a:p>
          </p:txBody>
        </p:sp>
        <p:sp>
          <p:nvSpPr>
            <p:cNvPr id="14" name="TextBox 13">
              <a:extLst>
                <a:ext uri="{FF2B5EF4-FFF2-40B4-BE49-F238E27FC236}">
                  <a16:creationId xmlns:a16="http://schemas.microsoft.com/office/drawing/2014/main" id="{D5D2151D-0D45-4291-76F1-05FF78984666}"/>
                </a:ext>
              </a:extLst>
            </p:cNvPr>
            <p:cNvSpPr txBox="1"/>
            <p:nvPr/>
          </p:nvSpPr>
          <p:spPr>
            <a:xfrm>
              <a:off x="5985467" y="5222198"/>
              <a:ext cx="2067894" cy="369332"/>
            </a:xfrm>
            <a:prstGeom prst="rect">
              <a:avLst/>
            </a:prstGeom>
            <a:noFill/>
          </p:spPr>
          <p:txBody>
            <a:bodyPr wrap="square" rtlCol="0">
              <a:spAutoFit/>
            </a:bodyPr>
            <a:lstStyle/>
            <a:p>
              <a:r>
                <a:rPr lang="en-IN" b="1" dirty="0"/>
                <a:t>B. Bubble Collapse</a:t>
              </a:r>
            </a:p>
          </p:txBody>
        </p:sp>
        <p:sp>
          <p:nvSpPr>
            <p:cNvPr id="15" name="TextBox 14">
              <a:extLst>
                <a:ext uri="{FF2B5EF4-FFF2-40B4-BE49-F238E27FC236}">
                  <a16:creationId xmlns:a16="http://schemas.microsoft.com/office/drawing/2014/main" id="{8006405A-7A0A-D224-EAB5-6C51D539DC8F}"/>
                </a:ext>
              </a:extLst>
            </p:cNvPr>
            <p:cNvSpPr txBox="1"/>
            <p:nvPr/>
          </p:nvSpPr>
          <p:spPr>
            <a:xfrm>
              <a:off x="9536865" y="5222198"/>
              <a:ext cx="2358804" cy="369332"/>
            </a:xfrm>
            <a:prstGeom prst="rect">
              <a:avLst/>
            </a:prstGeom>
            <a:noFill/>
          </p:spPr>
          <p:txBody>
            <a:bodyPr wrap="square" rtlCol="0">
              <a:spAutoFit/>
            </a:bodyPr>
            <a:lstStyle/>
            <a:p>
              <a:r>
                <a:rPr lang="en-IN" b="1" dirty="0"/>
                <a:t>C. Critical Heat Flux</a:t>
              </a:r>
            </a:p>
          </p:txBody>
        </p:sp>
      </p:grpSp>
      <p:sp>
        <p:nvSpPr>
          <p:cNvPr id="11" name="TextBox 10">
            <a:extLst>
              <a:ext uri="{FF2B5EF4-FFF2-40B4-BE49-F238E27FC236}">
                <a16:creationId xmlns:a16="http://schemas.microsoft.com/office/drawing/2014/main" id="{F4D360F2-F063-C6A4-1FE5-00C9BB991F65}"/>
              </a:ext>
            </a:extLst>
          </p:cNvPr>
          <p:cNvSpPr txBox="1"/>
          <p:nvPr/>
        </p:nvSpPr>
        <p:spPr>
          <a:xfrm>
            <a:off x="834993" y="1790471"/>
            <a:ext cx="10769338" cy="20928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2800" b="0" i="1" u="none" strike="noStrike" kern="0" cap="none" spc="0" normalizeH="0" baseline="0" noProof="0" dirty="0">
              <a:ln>
                <a:noFill/>
              </a:ln>
              <a:solidFill>
                <a:srgbClr val="3A3A3A"/>
              </a:solidFill>
              <a:effectLst/>
              <a:uLnTx/>
              <a:uFillTx/>
              <a:latin typeface="Arial"/>
              <a:ea typeface="Arial"/>
              <a:cs typeface="Arial"/>
              <a:sym typeface="Arial"/>
            </a:endParaRPr>
          </a:p>
          <a:p>
            <a:pPr rtl="0">
              <a:spcBef>
                <a:spcPts val="0"/>
              </a:spcBef>
              <a:spcAft>
                <a:spcPts val="0"/>
              </a:spcAft>
            </a:pPr>
            <a:r>
              <a:rPr lang="en-US" sz="2800" b="1" i="1" u="none" strike="noStrike" dirty="0">
                <a:solidFill>
                  <a:srgbClr val="000000"/>
                </a:solidFill>
                <a:effectLst/>
                <a:latin typeface="Arial" panose="020B0604020202020204" pitchFamily="34" charset="0"/>
              </a:rPr>
              <a:t>Hence our problem translates to an accurate knowledge of the boiling regime near the Critical Heat Flux for advance prediction of the boiling crisis.</a:t>
            </a:r>
          </a:p>
          <a:p>
            <a:endParaRPr lang="en-IN" dirty="0"/>
          </a:p>
        </p:txBody>
      </p:sp>
      <p:sp>
        <p:nvSpPr>
          <p:cNvPr id="9" name="TextBox 8">
            <a:extLst>
              <a:ext uri="{FF2B5EF4-FFF2-40B4-BE49-F238E27FC236}">
                <a16:creationId xmlns:a16="http://schemas.microsoft.com/office/drawing/2014/main" id="{8BEC0BC6-4B2A-ED2C-89C5-EEB94AF21219}"/>
              </a:ext>
            </a:extLst>
          </p:cNvPr>
          <p:cNvSpPr txBox="1"/>
          <p:nvPr/>
        </p:nvSpPr>
        <p:spPr>
          <a:xfrm>
            <a:off x="0" y="-45335"/>
            <a:ext cx="4398915" cy="523220"/>
          </a:xfrm>
          <a:prstGeom prst="rect">
            <a:avLst/>
          </a:prstGeom>
          <a:noFill/>
        </p:spPr>
        <p:txBody>
          <a:bodyPr wrap="square" rtlCol="0">
            <a:spAutoFit/>
          </a:bodyPr>
          <a:lstStyle/>
          <a:p>
            <a:r>
              <a:rPr lang="en-IN" sz="2800" b="1" dirty="0"/>
              <a:t>Background &amp; Motivation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14">
                                            <p:txEl>
                                              <p:pRg st="0" end="0"/>
                                            </p:txEl>
                                          </p:spTgt>
                                        </p:tgtEl>
                                        <p:attrNameLst>
                                          <p:attrName>style.visibility</p:attrName>
                                        </p:attrNameLst>
                                      </p:cBhvr>
                                      <p:to>
                                        <p:strVal val="visible"/>
                                      </p:to>
                                    </p:set>
                                    <p:animEffect transition="in" filter="fade">
                                      <p:cBhvr>
                                        <p:cTn id="7" dur="500"/>
                                        <p:tgtEl>
                                          <p:spTgt spid="114">
                                            <p:txEl>
                                              <p:pRg st="0" end="0"/>
                                            </p:txEl>
                                          </p:spTgt>
                                        </p:tgtEl>
                                      </p:cBhvr>
                                    </p:animEffect>
                                  </p:childTnLst>
                                  <p:subTnLst>
                                    <p:set>
                                      <p:cBhvr override="childStyle">
                                        <p:cTn dur="1" fill="hold" display="0" masterRel="nextClick" afterEffect="1"/>
                                        <p:tgtEl>
                                          <p:spTgt spid="114">
                                            <p:txEl>
                                              <p:pRg st="0" end="0"/>
                                            </p:txEl>
                                          </p:spTgt>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build="p"/>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77AB752-2FDC-A34F-9EDE-54FAA73B0110}"/>
              </a:ext>
            </a:extLst>
          </p:cNvPr>
          <p:cNvSpPr txBox="1"/>
          <p:nvPr/>
        </p:nvSpPr>
        <p:spPr>
          <a:xfrm>
            <a:off x="214605" y="2970044"/>
            <a:ext cx="4973216" cy="523220"/>
          </a:xfrm>
          <a:prstGeom prst="rect">
            <a:avLst/>
          </a:prstGeom>
          <a:noFill/>
        </p:spPr>
        <p:txBody>
          <a:bodyPr wrap="square" rtlCol="0">
            <a:spAutoFit/>
          </a:bodyPr>
          <a:lstStyle/>
          <a:p>
            <a:r>
              <a:rPr lang="en-IN" sz="2800" b="1" dirty="0"/>
              <a:t>Overview of Our Approach :</a:t>
            </a:r>
          </a:p>
        </p:txBody>
      </p:sp>
      <p:sp>
        <p:nvSpPr>
          <p:cNvPr id="4" name="TextBox 3">
            <a:extLst>
              <a:ext uri="{FF2B5EF4-FFF2-40B4-BE49-F238E27FC236}">
                <a16:creationId xmlns:a16="http://schemas.microsoft.com/office/drawing/2014/main" id="{C669512C-F240-94B1-C23D-CEDDBACEF196}"/>
              </a:ext>
            </a:extLst>
          </p:cNvPr>
          <p:cNvSpPr txBox="1"/>
          <p:nvPr/>
        </p:nvSpPr>
        <p:spPr>
          <a:xfrm>
            <a:off x="614265" y="3626346"/>
            <a:ext cx="10963469" cy="2862322"/>
          </a:xfrm>
          <a:prstGeom prst="rect">
            <a:avLst/>
          </a:prstGeom>
          <a:noFill/>
        </p:spPr>
        <p:txBody>
          <a:bodyPr wrap="square" rtlCol="0">
            <a:spAutoFit/>
          </a:bodyPr>
          <a:lstStyle/>
          <a:p>
            <a:pPr marL="285750" indent="-285750">
              <a:buFont typeface="Arial" panose="020B0604020202020204" pitchFamily="34" charset="0"/>
              <a:buChar char="•"/>
            </a:pPr>
            <a:r>
              <a:rPr lang="en-US" sz="2400" i="1" kern="0" dirty="0">
                <a:solidFill>
                  <a:srgbClr val="000000"/>
                </a:solidFill>
                <a:latin typeface="Calibri "/>
                <a:ea typeface="Calibri"/>
                <a:cs typeface="Calibri"/>
                <a:sym typeface="Calibri"/>
              </a:rPr>
              <a:t>Acoustic Emission Signal Processing in Time Domain For Pre-Decided Features</a:t>
            </a:r>
            <a:endParaRPr lang="en-US" sz="2400" i="1" kern="0" dirty="0">
              <a:solidFill>
                <a:srgbClr val="000000"/>
              </a:solidFill>
              <a:latin typeface="Calibri "/>
              <a:cs typeface="Arial"/>
              <a:sym typeface="Arial"/>
            </a:endParaRPr>
          </a:p>
          <a:p>
            <a:pPr marL="285750" indent="-285750">
              <a:buFont typeface="Arial" panose="020B0604020202020204" pitchFamily="34" charset="0"/>
              <a:buChar char="•"/>
            </a:pPr>
            <a:r>
              <a:rPr lang="en-IN" sz="2400" i="1" dirty="0">
                <a:latin typeface="Calibri "/>
              </a:rPr>
              <a:t>Categorisation</a:t>
            </a:r>
          </a:p>
          <a:p>
            <a:pPr marL="285750" indent="-285750">
              <a:buFont typeface="Arial" panose="020B0604020202020204" pitchFamily="34" charset="0"/>
              <a:buChar char="•"/>
            </a:pPr>
            <a:r>
              <a:rPr lang="en-IN" sz="2400" i="1" dirty="0">
                <a:latin typeface="Calibri "/>
              </a:rPr>
              <a:t>Feature Identification for Determination of Precursor to CHF</a:t>
            </a:r>
          </a:p>
          <a:p>
            <a:pPr marL="285750" indent="-285750">
              <a:buFont typeface="Arial" panose="020B0604020202020204" pitchFamily="34" charset="0"/>
              <a:buChar char="•"/>
            </a:pPr>
            <a:r>
              <a:rPr lang="en-IN" sz="2400" i="1" dirty="0">
                <a:effectLst/>
                <a:latin typeface="Calibri "/>
                <a:ea typeface="Calibri" panose="020F0502020204030204" pitchFamily="34" charset="0"/>
                <a:cs typeface="Times New Roman" panose="02020603050405020304" pitchFamily="18" charset="0"/>
              </a:rPr>
              <a:t>Dynamic Plotting of Acoustic Signal Features </a:t>
            </a:r>
            <a:r>
              <a:rPr lang="en-IN" sz="2400" i="1" dirty="0">
                <a:latin typeface="Calibri "/>
                <a:ea typeface="Calibri" panose="020F0502020204030204" pitchFamily="34" charset="0"/>
                <a:cs typeface="Times New Roman" panose="02020603050405020304" pitchFamily="18" charset="0"/>
              </a:rPr>
              <a:t>, </a:t>
            </a:r>
            <a:r>
              <a:rPr lang="en-IN" sz="2400" i="1" dirty="0">
                <a:effectLst/>
                <a:latin typeface="Calibri "/>
                <a:ea typeface="Calibri" panose="020F0502020204030204" pitchFamily="34" charset="0"/>
                <a:cs typeface="Times New Roman" panose="02020603050405020304" pitchFamily="18" charset="0"/>
              </a:rPr>
              <a:t>Mean and Standard Deviation Against Audio Data Time Series</a:t>
            </a:r>
          </a:p>
          <a:p>
            <a:pPr marL="285750" indent="-285750">
              <a:buFont typeface="Arial" panose="020B0604020202020204" pitchFamily="34" charset="0"/>
              <a:buChar char="•"/>
            </a:pPr>
            <a:r>
              <a:rPr lang="en-IN" sz="2400" i="1" dirty="0">
                <a:effectLst/>
                <a:latin typeface="Calibri "/>
                <a:ea typeface="Calibri" panose="020F0502020204030204" pitchFamily="34" charset="0"/>
                <a:cs typeface="Times New Roman" panose="02020603050405020304" pitchFamily="18" charset="0"/>
              </a:rPr>
              <a:t>3D Visualisation Approach with Top, Side, and Front Views</a:t>
            </a:r>
            <a:endParaRPr lang="en-IN" sz="2400" i="1" dirty="0">
              <a:latin typeface="Calibri "/>
            </a:endParaRPr>
          </a:p>
          <a:p>
            <a:pPr marL="285750" indent="-285750">
              <a:buFont typeface="Arial" panose="020B0604020202020204" pitchFamily="34" charset="0"/>
              <a:buChar char="•"/>
            </a:pPr>
            <a:endParaRPr lang="en-IN" b="1" dirty="0"/>
          </a:p>
          <a:p>
            <a:pPr marL="285750" indent="-285750">
              <a:buFont typeface="Arial" panose="020B0604020202020204" pitchFamily="34" charset="0"/>
              <a:buChar char="•"/>
            </a:pPr>
            <a:endParaRPr lang="en-IN" dirty="0"/>
          </a:p>
        </p:txBody>
      </p:sp>
      <p:sp>
        <p:nvSpPr>
          <p:cNvPr id="8" name="TextBox 7">
            <a:extLst>
              <a:ext uri="{FF2B5EF4-FFF2-40B4-BE49-F238E27FC236}">
                <a16:creationId xmlns:a16="http://schemas.microsoft.com/office/drawing/2014/main" id="{5D8198AE-C4D3-927B-1E26-A72E5B1837B4}"/>
              </a:ext>
            </a:extLst>
          </p:cNvPr>
          <p:cNvSpPr txBox="1"/>
          <p:nvPr/>
        </p:nvSpPr>
        <p:spPr>
          <a:xfrm>
            <a:off x="214605" y="251639"/>
            <a:ext cx="4973216" cy="523220"/>
          </a:xfrm>
          <a:prstGeom prst="rect">
            <a:avLst/>
          </a:prstGeom>
          <a:noFill/>
        </p:spPr>
        <p:txBody>
          <a:bodyPr wrap="square" rtlCol="0">
            <a:spAutoFit/>
          </a:bodyPr>
          <a:lstStyle/>
          <a:p>
            <a:r>
              <a:rPr lang="en-IN" sz="2800" b="1" dirty="0"/>
              <a:t>Problem Statement:</a:t>
            </a:r>
          </a:p>
        </p:txBody>
      </p:sp>
      <p:sp>
        <p:nvSpPr>
          <p:cNvPr id="9" name="TextBox 8">
            <a:extLst>
              <a:ext uri="{FF2B5EF4-FFF2-40B4-BE49-F238E27FC236}">
                <a16:creationId xmlns:a16="http://schemas.microsoft.com/office/drawing/2014/main" id="{7CFBF618-F88E-60AA-E1E8-035B56B0FD34}"/>
              </a:ext>
            </a:extLst>
          </p:cNvPr>
          <p:cNvSpPr txBox="1"/>
          <p:nvPr/>
        </p:nvSpPr>
        <p:spPr>
          <a:xfrm>
            <a:off x="410546" y="1103010"/>
            <a:ext cx="11167187" cy="1200329"/>
          </a:xfrm>
          <a:prstGeom prst="rect">
            <a:avLst/>
          </a:prstGeom>
          <a:noFill/>
        </p:spPr>
        <p:txBody>
          <a:bodyPr wrap="square" rtlCol="0">
            <a:spAutoFit/>
          </a:bodyPr>
          <a:lstStyle/>
          <a:p>
            <a:r>
              <a:rPr lang="en-US" sz="2400" b="0" i="1" dirty="0">
                <a:solidFill>
                  <a:srgbClr val="111111"/>
                </a:solidFill>
                <a:effectLst/>
                <a:latin typeface="Calibri "/>
              </a:rPr>
              <a:t>The objective of this study is to predict </a:t>
            </a:r>
            <a:r>
              <a:rPr lang="en-US" sz="2400" i="1" dirty="0">
                <a:solidFill>
                  <a:srgbClr val="111111"/>
                </a:solidFill>
                <a:latin typeface="Calibri "/>
              </a:rPr>
              <a:t>Critical Heat Flux</a:t>
            </a:r>
            <a:r>
              <a:rPr lang="en-US" sz="2400" b="0" i="1" dirty="0">
                <a:solidFill>
                  <a:srgbClr val="111111"/>
                </a:solidFill>
                <a:effectLst/>
                <a:latin typeface="Calibri "/>
              </a:rPr>
              <a:t> using acoustic emission signals, which are sounds produced by the boiling process, and </a:t>
            </a:r>
            <a:r>
              <a:rPr lang="en-US" sz="2400" b="0" i="1" dirty="0" err="1">
                <a:solidFill>
                  <a:srgbClr val="111111"/>
                </a:solidFill>
                <a:effectLst/>
                <a:latin typeface="Calibri "/>
              </a:rPr>
              <a:t>analysing</a:t>
            </a:r>
            <a:r>
              <a:rPr lang="en-US" sz="2400" b="0" i="1" dirty="0">
                <a:solidFill>
                  <a:srgbClr val="111111"/>
                </a:solidFill>
                <a:effectLst/>
                <a:latin typeface="Calibri "/>
              </a:rPr>
              <a:t> them using features that capture their patterns and variations over time.</a:t>
            </a:r>
            <a:endParaRPr lang="en-IN" sz="2400" i="1" dirty="0">
              <a:latin typeface="Calibri "/>
            </a:endParaRPr>
          </a:p>
        </p:txBody>
      </p:sp>
    </p:spTree>
    <p:extLst>
      <p:ext uri="{BB962C8B-B14F-4D97-AF65-F5344CB8AC3E}">
        <p14:creationId xmlns:p14="http://schemas.microsoft.com/office/powerpoint/2010/main" val="10726987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B92735-1601-D289-00E1-720E1FCAE3B4}"/>
              </a:ext>
            </a:extLst>
          </p:cNvPr>
          <p:cNvPicPr>
            <a:picLocks noChangeAspect="1"/>
          </p:cNvPicPr>
          <p:nvPr/>
        </p:nvPicPr>
        <p:blipFill>
          <a:blip r:embed="rId2"/>
          <a:stretch>
            <a:fillRect/>
          </a:stretch>
        </p:blipFill>
        <p:spPr>
          <a:xfrm>
            <a:off x="151146" y="73841"/>
            <a:ext cx="5336381" cy="31265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0E872ABB-4207-4E42-76FF-B8FB8FB42953}"/>
              </a:ext>
            </a:extLst>
          </p:cNvPr>
          <p:cNvPicPr>
            <a:picLocks noChangeAspect="1"/>
          </p:cNvPicPr>
          <p:nvPr/>
        </p:nvPicPr>
        <p:blipFill>
          <a:blip r:embed="rId3"/>
          <a:stretch>
            <a:fillRect/>
          </a:stretch>
        </p:blipFill>
        <p:spPr>
          <a:xfrm>
            <a:off x="6325853" y="-1574"/>
            <a:ext cx="5336381" cy="312655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67EDB7EB-09E2-DCAD-118A-159440AA4852}"/>
              </a:ext>
            </a:extLst>
          </p:cNvPr>
          <p:cNvPicPr>
            <a:picLocks noChangeAspect="1"/>
          </p:cNvPicPr>
          <p:nvPr/>
        </p:nvPicPr>
        <p:blipFill>
          <a:blip r:embed="rId4"/>
          <a:stretch>
            <a:fillRect/>
          </a:stretch>
        </p:blipFill>
        <p:spPr>
          <a:xfrm>
            <a:off x="178469" y="3429000"/>
            <a:ext cx="5309058" cy="3211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1" name="Picture 10">
            <a:extLst>
              <a:ext uri="{FF2B5EF4-FFF2-40B4-BE49-F238E27FC236}">
                <a16:creationId xmlns:a16="http://schemas.microsoft.com/office/drawing/2014/main" id="{BEFA1652-D4E8-2EC1-2C9D-B7346A50EBC2}"/>
              </a:ext>
            </a:extLst>
          </p:cNvPr>
          <p:cNvPicPr>
            <a:picLocks noChangeAspect="1"/>
          </p:cNvPicPr>
          <p:nvPr/>
        </p:nvPicPr>
        <p:blipFill>
          <a:blip r:embed="rId5"/>
          <a:stretch>
            <a:fillRect/>
          </a:stretch>
        </p:blipFill>
        <p:spPr>
          <a:xfrm>
            <a:off x="6325852" y="3428999"/>
            <a:ext cx="5336381" cy="321122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46117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E926664C-7E91-57AD-FA49-9B6ADE3F8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661" y="1201629"/>
            <a:ext cx="11170678" cy="3797559"/>
          </a:xfrm>
          <a:prstGeom prst="rect">
            <a:avLst/>
          </a:prstGeom>
        </p:spPr>
      </p:pic>
    </p:spTree>
    <p:extLst>
      <p:ext uri="{BB962C8B-B14F-4D97-AF65-F5344CB8AC3E}">
        <p14:creationId xmlns:p14="http://schemas.microsoft.com/office/powerpoint/2010/main" val="563111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76AAAA-17D9-CDA1-411C-D02618F18175}"/>
              </a:ext>
            </a:extLst>
          </p:cNvPr>
          <p:cNvSpPr txBox="1"/>
          <p:nvPr/>
        </p:nvSpPr>
        <p:spPr>
          <a:xfrm>
            <a:off x="363894" y="839755"/>
            <a:ext cx="9884009" cy="3262432"/>
          </a:xfrm>
          <a:prstGeom prst="rect">
            <a:avLst/>
          </a:prstGeom>
          <a:noFill/>
        </p:spPr>
        <p:txBody>
          <a:bodyPr wrap="square" rtlCol="0">
            <a:spAutoFit/>
          </a:bodyPr>
          <a:lstStyle/>
          <a:p>
            <a:pPr rtl="0">
              <a:spcBef>
                <a:spcPts val="0"/>
              </a:spcBef>
              <a:spcAft>
                <a:spcPts val="0"/>
              </a:spcAft>
            </a:pPr>
            <a:r>
              <a:rPr lang="en-US" sz="2000" b="1" i="0" u="sng" strike="noStrike" dirty="0">
                <a:solidFill>
                  <a:srgbClr val="000000"/>
                </a:solidFill>
                <a:effectLst/>
                <a:latin typeface="Arial" panose="020B0604020202020204" pitchFamily="34" charset="0"/>
              </a:rPr>
              <a:t>All Figures Demarcations:</a:t>
            </a:r>
          </a:p>
          <a:p>
            <a:pPr rtl="0">
              <a:spcBef>
                <a:spcPts val="0"/>
              </a:spcBef>
              <a:spcAft>
                <a:spcPts val="0"/>
              </a:spcAft>
            </a:pPr>
            <a:endParaRPr lang="en-US" sz="2000" b="1" dirty="0">
              <a:solidFill>
                <a:srgbClr val="000000"/>
              </a:solidFill>
              <a:latin typeface="Arial" panose="020B0604020202020204" pitchFamily="34" charset="0"/>
            </a:endParaRPr>
          </a:p>
          <a:p>
            <a:pPr rtl="0">
              <a:spcBef>
                <a:spcPts val="0"/>
              </a:spcBef>
              <a:spcAft>
                <a:spcPts val="0"/>
              </a:spcAft>
            </a:pPr>
            <a:r>
              <a:rPr lang="en-US" sz="2000" b="1" i="0" u="none" strike="noStrike" dirty="0">
                <a:solidFill>
                  <a:srgbClr val="000000"/>
                </a:solidFill>
                <a:effectLst/>
                <a:latin typeface="Arial" panose="020B0604020202020204" pitchFamily="34" charset="0"/>
              </a:rPr>
              <a:t>0 to 150s :  </a:t>
            </a:r>
            <a:r>
              <a:rPr lang="en-US" sz="2000" b="0" i="0" u="none" strike="noStrike" dirty="0">
                <a:solidFill>
                  <a:srgbClr val="000000"/>
                </a:solidFill>
                <a:effectLst/>
                <a:latin typeface="Arial" panose="020B0604020202020204" pitchFamily="34" charset="0"/>
              </a:rPr>
              <a:t>Natural Convection as indicated by the red line</a:t>
            </a:r>
            <a:endParaRPr lang="en-US" sz="2000" b="0" dirty="0">
              <a:effectLst/>
            </a:endParaRPr>
          </a:p>
          <a:p>
            <a:pPr rtl="0">
              <a:spcBef>
                <a:spcPts val="0"/>
              </a:spcBef>
              <a:spcAft>
                <a:spcPts val="0"/>
              </a:spcAft>
            </a:pPr>
            <a:r>
              <a:rPr lang="en-US" sz="2000" b="1" i="0" u="none" strike="noStrike" dirty="0">
                <a:solidFill>
                  <a:srgbClr val="000000"/>
                </a:solidFill>
                <a:effectLst/>
                <a:latin typeface="Arial" panose="020B0604020202020204" pitchFamily="34" charset="0"/>
              </a:rPr>
              <a:t>150 to 2581s : </a:t>
            </a:r>
            <a:r>
              <a:rPr lang="en-US" sz="2000" b="0" i="0" u="none" strike="noStrike" dirty="0">
                <a:solidFill>
                  <a:srgbClr val="000000"/>
                </a:solidFill>
                <a:effectLst/>
                <a:latin typeface="Arial" panose="020B0604020202020204" pitchFamily="34" charset="0"/>
              </a:rPr>
              <a:t>Nucleate boiling between red and green line</a:t>
            </a:r>
            <a:endParaRPr lang="en-US" sz="2000" b="0" dirty="0">
              <a:effectLst/>
            </a:endParaRPr>
          </a:p>
          <a:p>
            <a:pPr rtl="0">
              <a:spcBef>
                <a:spcPts val="0"/>
              </a:spcBef>
              <a:spcAft>
                <a:spcPts val="0"/>
              </a:spcAft>
            </a:pPr>
            <a:r>
              <a:rPr lang="en-US" sz="2000" b="1" i="0" u="none" strike="noStrike" dirty="0">
                <a:solidFill>
                  <a:srgbClr val="000000"/>
                </a:solidFill>
                <a:effectLst/>
                <a:latin typeface="Arial" panose="020B0604020202020204" pitchFamily="34" charset="0"/>
              </a:rPr>
              <a:t>2582 to 3304s : </a:t>
            </a:r>
            <a:r>
              <a:rPr lang="en-US" sz="2000" b="0" i="0" u="none" strike="noStrike" dirty="0">
                <a:solidFill>
                  <a:srgbClr val="000000"/>
                </a:solidFill>
                <a:effectLst/>
                <a:latin typeface="Arial" panose="020B0604020202020204" pitchFamily="34" charset="0"/>
              </a:rPr>
              <a:t>Transition boiling between green and red line</a:t>
            </a:r>
            <a:endParaRPr lang="en-US" sz="2000" b="0" dirty="0">
              <a:effectLst/>
            </a:endParaRPr>
          </a:p>
          <a:p>
            <a:pPr rtl="0">
              <a:spcBef>
                <a:spcPts val="0"/>
              </a:spcBef>
              <a:spcAft>
                <a:spcPts val="0"/>
              </a:spcAft>
            </a:pPr>
            <a:r>
              <a:rPr lang="en-US" sz="2000" b="1" i="0" u="none" strike="noStrike" dirty="0">
                <a:solidFill>
                  <a:srgbClr val="000000"/>
                </a:solidFill>
                <a:effectLst/>
                <a:latin typeface="Arial" panose="020B0604020202020204" pitchFamily="34" charset="0"/>
              </a:rPr>
              <a:t>3305 to 4000s : </a:t>
            </a:r>
            <a:r>
              <a:rPr lang="en-US" sz="2000" b="0" i="0" u="none" strike="noStrike" dirty="0">
                <a:solidFill>
                  <a:srgbClr val="000000"/>
                </a:solidFill>
                <a:effectLst/>
                <a:latin typeface="Arial" panose="020B0604020202020204" pitchFamily="34" charset="0"/>
              </a:rPr>
              <a:t>Fully fledged nucleate boiling between two red lines</a:t>
            </a:r>
            <a:endParaRPr lang="en-US" sz="2000" b="0" dirty="0">
              <a:effectLst/>
            </a:endParaRPr>
          </a:p>
          <a:p>
            <a:pPr rtl="0">
              <a:spcBef>
                <a:spcPts val="0"/>
              </a:spcBef>
              <a:spcAft>
                <a:spcPts val="0"/>
              </a:spcAft>
            </a:pPr>
            <a:r>
              <a:rPr lang="en-US" sz="2000" b="1" i="0" u="none" strike="noStrike" dirty="0">
                <a:solidFill>
                  <a:srgbClr val="000000"/>
                </a:solidFill>
                <a:effectLst/>
                <a:latin typeface="Arial" panose="020B0604020202020204" pitchFamily="34" charset="0"/>
              </a:rPr>
              <a:t>4000 to 4500s : </a:t>
            </a:r>
            <a:r>
              <a:rPr lang="en-US" sz="2000" b="0" i="0" u="none" strike="noStrike" dirty="0">
                <a:solidFill>
                  <a:srgbClr val="000000"/>
                </a:solidFill>
                <a:effectLst/>
                <a:latin typeface="Arial" panose="020B0604020202020204" pitchFamily="34" charset="0"/>
              </a:rPr>
              <a:t>Natural convection</a:t>
            </a:r>
            <a:endParaRPr lang="en-US" sz="2000" b="0" dirty="0">
              <a:effectLst/>
            </a:endParaRPr>
          </a:p>
          <a:p>
            <a:endParaRPr lang="en-US" sz="2000" dirty="0"/>
          </a:p>
          <a:p>
            <a:r>
              <a:rPr lang="en-US" sz="2800" b="1" dirty="0"/>
              <a:t>Black line represents when the fluctuation starts.</a:t>
            </a:r>
            <a:br>
              <a:rPr lang="en-US" dirty="0"/>
            </a:br>
            <a:endParaRPr lang="en-IN" dirty="0"/>
          </a:p>
        </p:txBody>
      </p:sp>
    </p:spTree>
    <p:extLst>
      <p:ext uri="{BB962C8B-B14F-4D97-AF65-F5344CB8AC3E}">
        <p14:creationId xmlns:p14="http://schemas.microsoft.com/office/powerpoint/2010/main" val="3944546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9132F-C2E6-D2A2-E343-E96B39D687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24</a:t>
            </a:fld>
            <a:endParaRPr lang="en-IN"/>
          </a:p>
        </p:txBody>
      </p:sp>
      <p:grpSp>
        <p:nvGrpSpPr>
          <p:cNvPr id="7" name="Group 6">
            <a:extLst>
              <a:ext uri="{FF2B5EF4-FFF2-40B4-BE49-F238E27FC236}">
                <a16:creationId xmlns:a16="http://schemas.microsoft.com/office/drawing/2014/main" id="{950B4548-0E2B-608C-C25B-54D907210C00}"/>
              </a:ext>
            </a:extLst>
          </p:cNvPr>
          <p:cNvGrpSpPr/>
          <p:nvPr/>
        </p:nvGrpSpPr>
        <p:grpSpPr>
          <a:xfrm>
            <a:off x="182252" y="327803"/>
            <a:ext cx="11742270" cy="5093283"/>
            <a:chOff x="195943" y="635713"/>
            <a:chExt cx="11493759" cy="3557166"/>
          </a:xfrm>
        </p:grpSpPr>
        <p:graphicFrame>
          <p:nvGraphicFramePr>
            <p:cNvPr id="3" name="Diagram 2">
              <a:extLst>
                <a:ext uri="{FF2B5EF4-FFF2-40B4-BE49-F238E27FC236}">
                  <a16:creationId xmlns:a16="http://schemas.microsoft.com/office/drawing/2014/main" id="{DBC5E60F-ABD8-C1FE-AC67-80C591FEF5A5}"/>
                </a:ext>
              </a:extLst>
            </p:cNvPr>
            <p:cNvGraphicFramePr/>
            <p:nvPr/>
          </p:nvGraphicFramePr>
          <p:xfrm>
            <a:off x="195943" y="635713"/>
            <a:ext cx="7780694" cy="1948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Diagram 3">
              <a:extLst>
                <a:ext uri="{FF2B5EF4-FFF2-40B4-BE49-F238E27FC236}">
                  <a16:creationId xmlns:a16="http://schemas.microsoft.com/office/drawing/2014/main" id="{E129B657-F9C8-42E8-CC46-541E82CDC2B9}"/>
                </a:ext>
              </a:extLst>
            </p:cNvPr>
            <p:cNvGraphicFramePr/>
            <p:nvPr/>
          </p:nvGraphicFramePr>
          <p:xfrm>
            <a:off x="3561702" y="1810139"/>
            <a:ext cx="8128000" cy="238274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pSp>
      <p:sp>
        <p:nvSpPr>
          <p:cNvPr id="5" name="Google Shape;214;p22">
            <a:extLst>
              <a:ext uri="{FF2B5EF4-FFF2-40B4-BE49-F238E27FC236}">
                <a16:creationId xmlns:a16="http://schemas.microsoft.com/office/drawing/2014/main" id="{C528ACBC-7F89-9885-BA3A-0C68B49FE911}"/>
              </a:ext>
            </a:extLst>
          </p:cNvPr>
          <p:cNvSpPr txBox="1"/>
          <p:nvPr/>
        </p:nvSpPr>
        <p:spPr>
          <a:xfrm>
            <a:off x="182252" y="119924"/>
            <a:ext cx="2916024" cy="64629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3600" b="1" i="0" u="none" strike="noStrike" kern="0" cap="none" spc="0" normalizeH="0" baseline="0" noProof="0" dirty="0">
                <a:ln>
                  <a:noFill/>
                </a:ln>
                <a:solidFill>
                  <a:srgbClr val="000000"/>
                </a:solidFill>
                <a:effectLst/>
                <a:uLnTx/>
                <a:uFillTx/>
                <a:latin typeface="+mj-lt"/>
                <a:ea typeface="Calibri"/>
                <a:cs typeface="Calibri"/>
                <a:sym typeface="Calibri"/>
              </a:rPr>
              <a:t>Timeline :</a:t>
            </a:r>
            <a:endParaRPr kumimoji="0" sz="3600" b="0" i="0" u="none" strike="noStrike" kern="0" cap="none" spc="0" normalizeH="0" baseline="0" noProof="0" dirty="0">
              <a:ln>
                <a:noFill/>
              </a:ln>
              <a:solidFill>
                <a:srgbClr val="000000"/>
              </a:solidFill>
              <a:effectLst/>
              <a:uLnTx/>
              <a:uFillTx/>
              <a:latin typeface="+mj-lt"/>
              <a:cs typeface="Arial"/>
              <a:sym typeface="Arial"/>
            </a:endParaRPr>
          </a:p>
        </p:txBody>
      </p:sp>
    </p:spTree>
    <p:extLst>
      <p:ext uri="{BB962C8B-B14F-4D97-AF65-F5344CB8AC3E}">
        <p14:creationId xmlns:p14="http://schemas.microsoft.com/office/powerpoint/2010/main" val="22946944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3" name="Picture 12">
            <a:extLst>
              <a:ext uri="{FF2B5EF4-FFF2-40B4-BE49-F238E27FC236}">
                <a16:creationId xmlns:a16="http://schemas.microsoft.com/office/drawing/2014/main" id="{F9DADD95-B6DA-6BAB-9A9C-B809CB620AB8}"/>
              </a:ext>
            </a:extLst>
          </p:cNvPr>
          <p:cNvPicPr>
            <a:picLocks noChangeAspect="1"/>
          </p:cNvPicPr>
          <p:nvPr/>
        </p:nvPicPr>
        <p:blipFill>
          <a:blip r:embed="rId3"/>
          <a:stretch>
            <a:fillRect/>
          </a:stretch>
        </p:blipFill>
        <p:spPr>
          <a:xfrm>
            <a:off x="6766599" y="3916705"/>
            <a:ext cx="3908974" cy="2584579"/>
          </a:xfrm>
          <a:prstGeom prst="rect">
            <a:avLst/>
          </a:prstGeom>
        </p:spPr>
      </p:pic>
      <p:sp>
        <p:nvSpPr>
          <p:cNvPr id="124" name="Google Shape;124;p17"/>
          <p:cNvSpPr txBox="1"/>
          <p:nvPr/>
        </p:nvSpPr>
        <p:spPr>
          <a:xfrm>
            <a:off x="136367" y="934654"/>
            <a:ext cx="599230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dk1"/>
                </a:solidFill>
                <a:latin typeface="Calibri"/>
                <a:ea typeface="Calibri"/>
                <a:cs typeface="Calibri"/>
                <a:sym typeface="Calibri"/>
              </a:rPr>
              <a:t>Thermal Mapping:</a:t>
            </a:r>
            <a:endParaRPr dirty="0"/>
          </a:p>
        </p:txBody>
      </p:sp>
      <p:sp>
        <p:nvSpPr>
          <p:cNvPr id="125" name="Google Shape;125;p17"/>
          <p:cNvSpPr txBox="1"/>
          <p:nvPr/>
        </p:nvSpPr>
        <p:spPr>
          <a:xfrm>
            <a:off x="6095998" y="924697"/>
            <a:ext cx="5640371"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dirty="0">
                <a:solidFill>
                  <a:schemeClr val="dk1"/>
                </a:solidFill>
                <a:latin typeface="Calibri"/>
                <a:ea typeface="Calibri"/>
                <a:cs typeface="Calibri"/>
                <a:sym typeface="Calibri"/>
              </a:rPr>
              <a:t>Image processing of nucleate boiling</a:t>
            </a:r>
            <a:endParaRPr dirty="0"/>
          </a:p>
        </p:txBody>
      </p:sp>
      <p:pic>
        <p:nvPicPr>
          <p:cNvPr id="126" name="Google Shape;126;p17"/>
          <p:cNvPicPr preferRelativeResize="0"/>
          <p:nvPr/>
        </p:nvPicPr>
        <p:blipFill rotWithShape="1">
          <a:blip r:embed="rId4">
            <a:alphaModFix/>
          </a:blip>
          <a:srcRect t="24285"/>
          <a:stretch/>
        </p:blipFill>
        <p:spPr>
          <a:xfrm>
            <a:off x="5659861" y="1547875"/>
            <a:ext cx="6532139" cy="1065456"/>
          </a:xfrm>
          <a:prstGeom prst="rect">
            <a:avLst/>
          </a:prstGeom>
          <a:noFill/>
          <a:ln>
            <a:noFill/>
          </a:ln>
        </p:spPr>
      </p:pic>
      <p:sp>
        <p:nvSpPr>
          <p:cNvPr id="3" name="TextBox 2">
            <a:extLst>
              <a:ext uri="{FF2B5EF4-FFF2-40B4-BE49-F238E27FC236}">
                <a16:creationId xmlns:a16="http://schemas.microsoft.com/office/drawing/2014/main" id="{E0A816A1-CFB7-38E0-982D-303222522585}"/>
              </a:ext>
            </a:extLst>
          </p:cNvPr>
          <p:cNvSpPr txBox="1"/>
          <p:nvPr/>
        </p:nvSpPr>
        <p:spPr>
          <a:xfrm>
            <a:off x="136367" y="3414165"/>
            <a:ext cx="4254759" cy="246221"/>
          </a:xfrm>
          <a:prstGeom prst="rect">
            <a:avLst/>
          </a:prstGeom>
          <a:noFill/>
        </p:spPr>
        <p:txBody>
          <a:bodyPr wrap="square" rtlCol="0">
            <a:spAutoFit/>
          </a:bodyPr>
          <a:lstStyle/>
          <a:p>
            <a:r>
              <a:rPr lang="en-IN" sz="1000" dirty="0"/>
              <a:t>Image Source : </a:t>
            </a:r>
            <a:r>
              <a:rPr lang="en-IN" sz="1000" b="0" i="0" u="none" strike="noStrike" dirty="0">
                <a:solidFill>
                  <a:srgbClr val="2E2E2E"/>
                </a:solidFill>
                <a:effectLst/>
                <a:latin typeface="NexusSans"/>
                <a:hlinkClick r:id="rId5" tooltip="Persistent link using digital object identifier"/>
              </a:rPr>
              <a:t>https://doi.org/10.1016/j.ijheatmasstransfer.2020.119775</a:t>
            </a:r>
            <a:endParaRPr lang="en-IN" sz="1000" dirty="0">
              <a:solidFill>
                <a:srgbClr val="00B0F0"/>
              </a:solidFill>
            </a:endParaRPr>
          </a:p>
        </p:txBody>
      </p:sp>
      <p:sp>
        <p:nvSpPr>
          <p:cNvPr id="4" name="TextBox 3">
            <a:extLst>
              <a:ext uri="{FF2B5EF4-FFF2-40B4-BE49-F238E27FC236}">
                <a16:creationId xmlns:a16="http://schemas.microsoft.com/office/drawing/2014/main" id="{17488FD5-DECE-6673-42DE-21BE142ACBA4}"/>
              </a:ext>
            </a:extLst>
          </p:cNvPr>
          <p:cNvSpPr txBox="1"/>
          <p:nvPr/>
        </p:nvSpPr>
        <p:spPr>
          <a:xfrm>
            <a:off x="5882920" y="2610294"/>
            <a:ext cx="6066529" cy="246221"/>
          </a:xfrm>
          <a:prstGeom prst="rect">
            <a:avLst/>
          </a:prstGeom>
          <a:noFill/>
        </p:spPr>
        <p:txBody>
          <a:bodyPr wrap="square" rtlCol="0">
            <a:spAutoFit/>
          </a:bodyPr>
          <a:lstStyle/>
          <a:p>
            <a:r>
              <a:rPr lang="en-IN" sz="1000" dirty="0"/>
              <a:t>Image Source :  </a:t>
            </a:r>
            <a:r>
              <a:rPr lang="en-IN" sz="1000" dirty="0">
                <a:solidFill>
                  <a:srgbClr val="00B0F0"/>
                </a:solidFill>
              </a:rPr>
              <a:t>https://www.sciencedirect.com/science/article/pii/S2666386421000722?via%3Dihub</a:t>
            </a:r>
          </a:p>
        </p:txBody>
      </p:sp>
      <p:sp>
        <p:nvSpPr>
          <p:cNvPr id="7" name="TextBox 6">
            <a:extLst>
              <a:ext uri="{FF2B5EF4-FFF2-40B4-BE49-F238E27FC236}">
                <a16:creationId xmlns:a16="http://schemas.microsoft.com/office/drawing/2014/main" id="{DDE029CA-1DFA-C1F4-6A30-7FFB08D74EB9}"/>
              </a:ext>
            </a:extLst>
          </p:cNvPr>
          <p:cNvSpPr txBox="1"/>
          <p:nvPr/>
        </p:nvSpPr>
        <p:spPr>
          <a:xfrm>
            <a:off x="1360431" y="3750386"/>
            <a:ext cx="9283960" cy="523220"/>
          </a:xfrm>
          <a:prstGeom prst="rect">
            <a:avLst/>
          </a:prstGeom>
          <a:noFill/>
        </p:spPr>
        <p:txBody>
          <a:bodyPr wrap="square" rtlCol="0">
            <a:spAutoFit/>
          </a:bodyPr>
          <a:lstStyle/>
          <a:p>
            <a:pPr algn="ctr"/>
            <a:r>
              <a:rPr lang="en-IN" sz="2800" dirty="0">
                <a:latin typeface="Calibri "/>
              </a:rPr>
              <a:t>Acoustic Emission Analysis : Sound of Boiling </a:t>
            </a:r>
          </a:p>
        </p:txBody>
      </p:sp>
      <p:pic>
        <p:nvPicPr>
          <p:cNvPr id="9" name="Picture 8">
            <a:extLst>
              <a:ext uri="{FF2B5EF4-FFF2-40B4-BE49-F238E27FC236}">
                <a16:creationId xmlns:a16="http://schemas.microsoft.com/office/drawing/2014/main" id="{7B5A8EEA-D314-EFB8-3AFE-ED42EB70860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4425" y="4239391"/>
            <a:ext cx="4072848" cy="2180070"/>
          </a:xfrm>
          <a:prstGeom prst="rect">
            <a:avLst/>
          </a:prstGeom>
        </p:spPr>
      </p:pic>
      <p:sp>
        <p:nvSpPr>
          <p:cNvPr id="11" name="TextBox 10">
            <a:extLst>
              <a:ext uri="{FF2B5EF4-FFF2-40B4-BE49-F238E27FC236}">
                <a16:creationId xmlns:a16="http://schemas.microsoft.com/office/drawing/2014/main" id="{FD393C2A-0A85-CC58-5917-F14C8477151E}"/>
              </a:ext>
            </a:extLst>
          </p:cNvPr>
          <p:cNvSpPr txBox="1"/>
          <p:nvPr/>
        </p:nvSpPr>
        <p:spPr>
          <a:xfrm>
            <a:off x="195942" y="6501284"/>
            <a:ext cx="6066528" cy="246221"/>
          </a:xfrm>
          <a:prstGeom prst="rect">
            <a:avLst/>
          </a:prstGeom>
          <a:noFill/>
        </p:spPr>
        <p:txBody>
          <a:bodyPr wrap="square" rtlCol="0">
            <a:spAutoFit/>
          </a:bodyPr>
          <a:lstStyle/>
          <a:p>
            <a:r>
              <a:rPr lang="en-IN" sz="1000" dirty="0"/>
              <a:t>Image Source : </a:t>
            </a:r>
            <a:r>
              <a:rPr lang="en-IN" sz="1000" dirty="0">
                <a:solidFill>
                  <a:srgbClr val="00B0F0"/>
                </a:solidFill>
              </a:rPr>
              <a:t>https://www.123rf.com/photo_10504252_water-bubbles-blose-up-on-white-background.html</a:t>
            </a:r>
          </a:p>
        </p:txBody>
      </p:sp>
      <p:sp>
        <p:nvSpPr>
          <p:cNvPr id="14" name="TextBox 13">
            <a:extLst>
              <a:ext uri="{FF2B5EF4-FFF2-40B4-BE49-F238E27FC236}">
                <a16:creationId xmlns:a16="http://schemas.microsoft.com/office/drawing/2014/main" id="{CAF9E822-0D7A-BF01-DE58-23FC8A8257EE}"/>
              </a:ext>
            </a:extLst>
          </p:cNvPr>
          <p:cNvSpPr txBox="1"/>
          <p:nvPr/>
        </p:nvSpPr>
        <p:spPr>
          <a:xfrm>
            <a:off x="6679434" y="6501284"/>
            <a:ext cx="3908974" cy="246221"/>
          </a:xfrm>
          <a:prstGeom prst="rect">
            <a:avLst/>
          </a:prstGeom>
          <a:noFill/>
        </p:spPr>
        <p:txBody>
          <a:bodyPr wrap="square" rtlCol="0">
            <a:spAutoFit/>
          </a:bodyPr>
          <a:lstStyle/>
          <a:p>
            <a:r>
              <a:rPr lang="en-IN" sz="1000" dirty="0"/>
              <a:t>Image Source : </a:t>
            </a:r>
            <a:r>
              <a:rPr lang="en-IN" sz="1000" b="0" i="0" u="none" strike="noStrike" dirty="0">
                <a:solidFill>
                  <a:srgbClr val="2E2E2E"/>
                </a:solidFill>
                <a:effectLst/>
                <a:latin typeface="NexusSans"/>
                <a:hlinkClick r:id="rId7" tooltip="Persistent link using digital object identifier"/>
              </a:rPr>
              <a:t>https://doi.org/10.1016/j.eswa.2020.114391</a:t>
            </a:r>
            <a:endParaRPr lang="en-IN" sz="1000" dirty="0">
              <a:solidFill>
                <a:srgbClr val="00B0F0"/>
              </a:solidFill>
            </a:endParaRPr>
          </a:p>
        </p:txBody>
      </p:sp>
      <p:sp>
        <p:nvSpPr>
          <p:cNvPr id="2" name="TextBox 1">
            <a:extLst>
              <a:ext uri="{FF2B5EF4-FFF2-40B4-BE49-F238E27FC236}">
                <a16:creationId xmlns:a16="http://schemas.microsoft.com/office/drawing/2014/main" id="{F75417D7-6FBD-0104-82CC-17CA802151B2}"/>
              </a:ext>
            </a:extLst>
          </p:cNvPr>
          <p:cNvSpPr txBox="1"/>
          <p:nvPr/>
        </p:nvSpPr>
        <p:spPr>
          <a:xfrm>
            <a:off x="0" y="120407"/>
            <a:ext cx="11491274" cy="523220"/>
          </a:xfrm>
          <a:prstGeom prst="rect">
            <a:avLst/>
          </a:prstGeom>
          <a:noFill/>
        </p:spPr>
        <p:txBody>
          <a:bodyPr wrap="square" rtlCol="0">
            <a:spAutoFit/>
          </a:bodyPr>
          <a:lstStyle/>
          <a:p>
            <a:r>
              <a:rPr lang="en-IN" sz="2800" b="1" dirty="0"/>
              <a:t>Literature Review : </a:t>
            </a:r>
            <a:r>
              <a:rPr lang="en-US" sz="2800" dirty="0"/>
              <a:t>Various Approaches tried for finding precursors to CHF </a:t>
            </a:r>
            <a:endParaRPr lang="en-IN" sz="2800" dirty="0"/>
          </a:p>
        </p:txBody>
      </p:sp>
      <p:pic>
        <p:nvPicPr>
          <p:cNvPr id="6" name="Picture 5" descr="A picture containing graphical user interface&#10;&#10;Description automatically generated">
            <a:extLst>
              <a:ext uri="{FF2B5EF4-FFF2-40B4-BE49-F238E27FC236}">
                <a16:creationId xmlns:a16="http://schemas.microsoft.com/office/drawing/2014/main" id="{2068E05B-5454-1E10-FABC-D1F01F83EB8F}"/>
              </a:ext>
            </a:extLst>
          </p:cNvPr>
          <p:cNvPicPr>
            <a:picLocks noChangeAspect="1"/>
          </p:cNvPicPr>
          <p:nvPr/>
        </p:nvPicPr>
        <p:blipFill rotWithShape="1">
          <a:blip r:embed="rId8">
            <a:extLst>
              <a:ext uri="{28A0092B-C50C-407E-A947-70E740481C1C}">
                <a14:useLocalDpi xmlns:a14="http://schemas.microsoft.com/office/drawing/2010/main" val="0"/>
              </a:ext>
            </a:extLst>
          </a:blip>
          <a:srcRect l="3180"/>
          <a:stretch/>
        </p:blipFill>
        <p:spPr>
          <a:xfrm>
            <a:off x="195942" y="1413702"/>
            <a:ext cx="5349360" cy="191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7;p17">
            <a:extLst>
              <a:ext uri="{FF2B5EF4-FFF2-40B4-BE49-F238E27FC236}">
                <a16:creationId xmlns:a16="http://schemas.microsoft.com/office/drawing/2014/main" id="{98FE8DC0-6782-09FB-EA18-625702D77627}"/>
              </a:ext>
            </a:extLst>
          </p:cNvPr>
          <p:cNvSpPr txBox="1"/>
          <p:nvPr/>
        </p:nvSpPr>
        <p:spPr>
          <a:xfrm>
            <a:off x="432496" y="3009978"/>
            <a:ext cx="7153292" cy="92328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i="1" dirty="0">
                <a:solidFill>
                  <a:schemeClr val="dk1"/>
                </a:solidFill>
                <a:ea typeface="Calibri"/>
                <a:cs typeface="Calibri"/>
                <a:sym typeface="Calibri"/>
              </a:rPr>
              <a:t>In Sinha et al. the spectrogram of bubble acoustics serves as the fingerprint of boiling regimes. </a:t>
            </a:r>
            <a:endParaRPr lang="en-US" i="1"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pic>
        <p:nvPicPr>
          <p:cNvPr id="3" name="Google Shape;128;p17">
            <a:extLst>
              <a:ext uri="{FF2B5EF4-FFF2-40B4-BE49-F238E27FC236}">
                <a16:creationId xmlns:a16="http://schemas.microsoft.com/office/drawing/2014/main" id="{843A2833-D3C6-32E3-318B-945A840D48B3}"/>
              </a:ext>
            </a:extLst>
          </p:cNvPr>
          <p:cNvPicPr preferRelativeResize="0"/>
          <p:nvPr/>
        </p:nvPicPr>
        <p:blipFill rotWithShape="1">
          <a:blip r:embed="rId2">
            <a:alphaModFix/>
          </a:blip>
          <a:srcRect l="3335"/>
          <a:stretch/>
        </p:blipFill>
        <p:spPr>
          <a:xfrm>
            <a:off x="345785" y="912682"/>
            <a:ext cx="7668562" cy="1867062"/>
          </a:xfrm>
          <a:prstGeom prst="rect">
            <a:avLst/>
          </a:prstGeom>
          <a:noFill/>
          <a:ln>
            <a:noFill/>
          </a:ln>
        </p:spPr>
      </p:pic>
      <p:sp>
        <p:nvSpPr>
          <p:cNvPr id="4" name="TextBox 3">
            <a:extLst>
              <a:ext uri="{FF2B5EF4-FFF2-40B4-BE49-F238E27FC236}">
                <a16:creationId xmlns:a16="http://schemas.microsoft.com/office/drawing/2014/main" id="{C5C04AAD-DD84-D64B-6878-B990768F6285}"/>
              </a:ext>
            </a:extLst>
          </p:cNvPr>
          <p:cNvSpPr txBox="1"/>
          <p:nvPr/>
        </p:nvSpPr>
        <p:spPr>
          <a:xfrm>
            <a:off x="464716" y="2693902"/>
            <a:ext cx="2985797" cy="230832"/>
          </a:xfrm>
          <a:prstGeom prst="rect">
            <a:avLst/>
          </a:prstGeom>
          <a:noFill/>
        </p:spPr>
        <p:txBody>
          <a:bodyPr wrap="square" rtlCol="0">
            <a:spAutoFit/>
          </a:bodyPr>
          <a:lstStyle/>
          <a:p>
            <a:r>
              <a:rPr lang="en-IN" sz="900" dirty="0"/>
              <a:t>Image Source: </a:t>
            </a:r>
            <a:r>
              <a:rPr lang="en-IN" sz="900" b="0" i="0" u="sng" strike="noStrike" baseline="0" dirty="0">
                <a:solidFill>
                  <a:srgbClr val="00B0F0"/>
                </a:solidFill>
                <a:latin typeface="AdvPSA5B8"/>
              </a:rPr>
              <a:t>https://doi.org/10.1016/j.xcrp.2021.100382</a:t>
            </a:r>
            <a:endParaRPr lang="en-IN" sz="900" u="sng" dirty="0">
              <a:solidFill>
                <a:srgbClr val="00B0F0"/>
              </a:solidFill>
            </a:endParaRPr>
          </a:p>
        </p:txBody>
      </p:sp>
      <p:sp>
        <p:nvSpPr>
          <p:cNvPr id="9" name="TextBox 8">
            <a:extLst>
              <a:ext uri="{FF2B5EF4-FFF2-40B4-BE49-F238E27FC236}">
                <a16:creationId xmlns:a16="http://schemas.microsoft.com/office/drawing/2014/main" id="{2350DCCE-C1F4-9CF3-7A92-BF4DB4B07E10}"/>
              </a:ext>
            </a:extLst>
          </p:cNvPr>
          <p:cNvSpPr txBox="1"/>
          <p:nvPr/>
        </p:nvSpPr>
        <p:spPr>
          <a:xfrm>
            <a:off x="245290" y="4620113"/>
            <a:ext cx="2864498" cy="1754326"/>
          </a:xfrm>
          <a:prstGeom prst="rect">
            <a:avLst/>
          </a:prstGeom>
          <a:solidFill>
            <a:schemeClr val="accent2">
              <a:lumMod val="60000"/>
              <a:lumOff val="40000"/>
            </a:schemeClr>
          </a:solidFill>
        </p:spPr>
        <p:txBody>
          <a:bodyPr wrap="square" rtlCol="0">
            <a:spAutoFit/>
          </a:bodyPr>
          <a:lstStyle/>
          <a:p>
            <a:pPr marL="285750" indent="-285750">
              <a:buFont typeface="Arial" panose="020B0604020202020204" pitchFamily="34" charset="0"/>
              <a:buChar char="•"/>
            </a:pPr>
            <a:r>
              <a:rPr lang="en-US" b="0" i="0" dirty="0">
                <a:solidFill>
                  <a:srgbClr val="374151"/>
                </a:solidFill>
                <a:effectLst/>
                <a:latin typeface="Söhne"/>
              </a:rPr>
              <a:t>In the study different boiling regimes could be easily differentiated.</a:t>
            </a:r>
          </a:p>
          <a:p>
            <a:endParaRPr lang="en-US" b="0" i="0" dirty="0">
              <a:solidFill>
                <a:srgbClr val="374151"/>
              </a:solidFill>
              <a:effectLst/>
              <a:latin typeface="Söhne"/>
            </a:endParaRPr>
          </a:p>
          <a:p>
            <a:pPr marL="285750" indent="-285750">
              <a:buFont typeface="Arial" panose="020B0604020202020204" pitchFamily="34" charset="0"/>
              <a:buChar char="•"/>
            </a:pPr>
            <a:r>
              <a:rPr lang="en-US" b="0" i="0" dirty="0">
                <a:solidFill>
                  <a:srgbClr val="374151"/>
                </a:solidFill>
                <a:effectLst/>
                <a:latin typeface="Söhne"/>
              </a:rPr>
              <a:t>But not able to predict when CHF would occur.</a:t>
            </a:r>
            <a:endParaRPr lang="en-IN" dirty="0"/>
          </a:p>
        </p:txBody>
      </p:sp>
      <p:sp>
        <p:nvSpPr>
          <p:cNvPr id="12" name="Arrow: Right 11">
            <a:extLst>
              <a:ext uri="{FF2B5EF4-FFF2-40B4-BE49-F238E27FC236}">
                <a16:creationId xmlns:a16="http://schemas.microsoft.com/office/drawing/2014/main" id="{4997C188-83A7-2FDA-E52F-44F241A751A7}"/>
              </a:ext>
            </a:extLst>
          </p:cNvPr>
          <p:cNvSpPr/>
          <p:nvPr/>
        </p:nvSpPr>
        <p:spPr>
          <a:xfrm>
            <a:off x="3351661" y="5355980"/>
            <a:ext cx="828405" cy="466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extLst>
              <a:ext uri="{FF2B5EF4-FFF2-40B4-BE49-F238E27FC236}">
                <a16:creationId xmlns:a16="http://schemas.microsoft.com/office/drawing/2014/main" id="{40F7F854-5334-59CD-0E92-8712E83E914F}"/>
              </a:ext>
            </a:extLst>
          </p:cNvPr>
          <p:cNvSpPr txBox="1"/>
          <p:nvPr/>
        </p:nvSpPr>
        <p:spPr>
          <a:xfrm>
            <a:off x="4431270" y="4620113"/>
            <a:ext cx="3154518" cy="1754326"/>
          </a:xfrm>
          <a:prstGeom prst="rect">
            <a:avLst/>
          </a:prstGeom>
          <a:solidFill>
            <a:schemeClr val="accent1">
              <a:lumMod val="40000"/>
              <a:lumOff val="60000"/>
            </a:schemeClr>
          </a:solidFill>
        </p:spPr>
        <p:txBody>
          <a:bodyPr wrap="square" rtlCol="0">
            <a:spAutoFit/>
          </a:bodyPr>
          <a:lstStyle/>
          <a:p>
            <a:endParaRPr lang="en-US" dirty="0">
              <a:solidFill>
                <a:srgbClr val="374151"/>
              </a:solidFill>
              <a:latin typeface="Söhne"/>
            </a:endParaRPr>
          </a:p>
          <a:p>
            <a:pPr marL="285750" indent="-285750">
              <a:buFont typeface="Arial" panose="020B0604020202020204" pitchFamily="34" charset="0"/>
              <a:buChar char="•"/>
            </a:pPr>
            <a:r>
              <a:rPr lang="en-US" dirty="0">
                <a:solidFill>
                  <a:srgbClr val="374151"/>
                </a:solidFill>
                <a:latin typeface="Söhne"/>
              </a:rPr>
              <a:t>W</a:t>
            </a:r>
            <a:r>
              <a:rPr lang="en-US" b="0" i="0" dirty="0">
                <a:solidFill>
                  <a:srgbClr val="374151"/>
                </a:solidFill>
                <a:effectLst/>
                <a:latin typeface="Söhne"/>
              </a:rPr>
              <a:t>e turned to the work of Motahari et al, who utilized 60 features for sound analysis. </a:t>
            </a:r>
          </a:p>
          <a:p>
            <a:endParaRPr lang="en-US" b="0" i="0" dirty="0">
              <a:solidFill>
                <a:srgbClr val="374151"/>
              </a:solidFill>
              <a:effectLst/>
              <a:latin typeface="Söhne"/>
            </a:endParaRPr>
          </a:p>
        </p:txBody>
      </p:sp>
      <p:sp>
        <p:nvSpPr>
          <p:cNvPr id="14" name="Arrow: Right 13">
            <a:extLst>
              <a:ext uri="{FF2B5EF4-FFF2-40B4-BE49-F238E27FC236}">
                <a16:creationId xmlns:a16="http://schemas.microsoft.com/office/drawing/2014/main" id="{834D2383-44DE-589C-192A-C81AD4559765}"/>
              </a:ext>
            </a:extLst>
          </p:cNvPr>
          <p:cNvSpPr/>
          <p:nvPr/>
        </p:nvSpPr>
        <p:spPr>
          <a:xfrm>
            <a:off x="7844255" y="5355980"/>
            <a:ext cx="813879" cy="466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4592D141-392D-7E1B-0B22-D18CA88AFC01}"/>
              </a:ext>
            </a:extLst>
          </p:cNvPr>
          <p:cNvSpPr txBox="1"/>
          <p:nvPr/>
        </p:nvSpPr>
        <p:spPr>
          <a:xfrm>
            <a:off x="8916601" y="4620113"/>
            <a:ext cx="2967134" cy="1754326"/>
          </a:xfrm>
          <a:prstGeom prst="rect">
            <a:avLst/>
          </a:prstGeom>
          <a:solidFill>
            <a:schemeClr val="accent6">
              <a:lumMod val="60000"/>
              <a:lumOff val="40000"/>
            </a:schemeClr>
          </a:solidFill>
        </p:spPr>
        <p:txBody>
          <a:bodyPr wrap="square" rtlCol="0">
            <a:spAutoFit/>
          </a:bodyPr>
          <a:lstStyle/>
          <a:p>
            <a:pPr marL="285750" indent="-285750">
              <a:buFont typeface="Arial" panose="020B0604020202020204" pitchFamily="34" charset="0"/>
              <a:buChar char="•"/>
            </a:pPr>
            <a:r>
              <a:rPr lang="en-US" b="0" i="0" dirty="0">
                <a:solidFill>
                  <a:srgbClr val="374151"/>
                </a:solidFill>
                <a:effectLst/>
                <a:latin typeface="Söhne"/>
              </a:rPr>
              <a:t>By leveraging these features, we hoped to transition from Deep Learning to supervised feature-based machine learning.</a:t>
            </a:r>
            <a:endParaRPr lang="en-IN" dirty="0"/>
          </a:p>
        </p:txBody>
      </p:sp>
      <p:pic>
        <p:nvPicPr>
          <p:cNvPr id="17" name="Picture 16">
            <a:extLst>
              <a:ext uri="{FF2B5EF4-FFF2-40B4-BE49-F238E27FC236}">
                <a16:creationId xmlns:a16="http://schemas.microsoft.com/office/drawing/2014/main" id="{114EBE23-A099-D209-874B-377846A87FBC}"/>
              </a:ext>
            </a:extLst>
          </p:cNvPr>
          <p:cNvPicPr>
            <a:picLocks noChangeAspect="1"/>
          </p:cNvPicPr>
          <p:nvPr/>
        </p:nvPicPr>
        <p:blipFill>
          <a:blip r:embed="rId3"/>
          <a:stretch>
            <a:fillRect/>
          </a:stretch>
        </p:blipFill>
        <p:spPr>
          <a:xfrm>
            <a:off x="8141527" y="1022221"/>
            <a:ext cx="3785928" cy="218078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8" name="TextBox 17">
            <a:extLst>
              <a:ext uri="{FF2B5EF4-FFF2-40B4-BE49-F238E27FC236}">
                <a16:creationId xmlns:a16="http://schemas.microsoft.com/office/drawing/2014/main" id="{FB1CCF02-2AB2-AE77-EF41-4B8134041D70}"/>
              </a:ext>
            </a:extLst>
          </p:cNvPr>
          <p:cNvSpPr txBox="1"/>
          <p:nvPr/>
        </p:nvSpPr>
        <p:spPr>
          <a:xfrm>
            <a:off x="8141527" y="3340129"/>
            <a:ext cx="2985797" cy="230832"/>
          </a:xfrm>
          <a:prstGeom prst="rect">
            <a:avLst/>
          </a:prstGeom>
          <a:noFill/>
        </p:spPr>
        <p:txBody>
          <a:bodyPr wrap="square" rtlCol="0">
            <a:spAutoFit/>
          </a:bodyPr>
          <a:lstStyle/>
          <a:p>
            <a:r>
              <a:rPr lang="en-IN" sz="900" dirty="0"/>
              <a:t>Image Source: </a:t>
            </a:r>
            <a:r>
              <a:rPr lang="en-IN" sz="900" b="0" i="0" u="sng" strike="noStrike" baseline="0" dirty="0">
                <a:solidFill>
                  <a:srgbClr val="00B0F0"/>
                </a:solidFill>
                <a:latin typeface="AdvPSA5B8"/>
              </a:rPr>
              <a:t>https://doi.org/10.1016/j.xcrp.2021.100382</a:t>
            </a:r>
            <a:endParaRPr lang="en-IN" sz="900" u="sng" dirty="0">
              <a:solidFill>
                <a:srgbClr val="00B0F0"/>
              </a:solidFill>
            </a:endParaRPr>
          </a:p>
        </p:txBody>
      </p:sp>
      <p:sp>
        <p:nvSpPr>
          <p:cNvPr id="19" name="Google Shape;127;p17">
            <a:extLst>
              <a:ext uri="{FF2B5EF4-FFF2-40B4-BE49-F238E27FC236}">
                <a16:creationId xmlns:a16="http://schemas.microsoft.com/office/drawing/2014/main" id="{7823252A-F35C-AB3F-515D-A0C72A2E4D46}"/>
              </a:ext>
            </a:extLst>
          </p:cNvPr>
          <p:cNvSpPr txBox="1"/>
          <p:nvPr/>
        </p:nvSpPr>
        <p:spPr>
          <a:xfrm>
            <a:off x="103789" y="4010022"/>
            <a:ext cx="11837853" cy="8001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800" dirty="0">
                <a:solidFill>
                  <a:schemeClr val="dk1"/>
                </a:solidFill>
                <a:ea typeface="Calibri"/>
                <a:cs typeface="Calibri"/>
                <a:sym typeface="Calibri"/>
              </a:rPr>
              <a:t>Deep Learning To Feature Selection </a:t>
            </a:r>
            <a:endParaRPr lang="en-US" sz="2800" dirty="0"/>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p:txBody>
      </p:sp>
      <p:sp>
        <p:nvSpPr>
          <p:cNvPr id="6" name="TextBox 5">
            <a:extLst>
              <a:ext uri="{FF2B5EF4-FFF2-40B4-BE49-F238E27FC236}">
                <a16:creationId xmlns:a16="http://schemas.microsoft.com/office/drawing/2014/main" id="{828D87C5-D064-751A-17DF-F48F14445910}"/>
              </a:ext>
            </a:extLst>
          </p:cNvPr>
          <p:cNvSpPr txBox="1"/>
          <p:nvPr/>
        </p:nvSpPr>
        <p:spPr>
          <a:xfrm>
            <a:off x="79501" y="149560"/>
            <a:ext cx="4814596" cy="523220"/>
          </a:xfrm>
          <a:prstGeom prst="rect">
            <a:avLst/>
          </a:prstGeom>
          <a:noFill/>
        </p:spPr>
        <p:txBody>
          <a:bodyPr wrap="square" rtlCol="0">
            <a:spAutoFit/>
          </a:bodyPr>
          <a:lstStyle/>
          <a:p>
            <a:r>
              <a:rPr lang="en-IN" sz="2800" b="1" dirty="0"/>
              <a:t>Literature Review (Contd.)</a:t>
            </a:r>
            <a:endParaRPr lang="en-IN" sz="2800" dirty="0"/>
          </a:p>
        </p:txBody>
      </p:sp>
      <p:sp>
        <p:nvSpPr>
          <p:cNvPr id="7" name="TextBox 6">
            <a:extLst>
              <a:ext uri="{FF2B5EF4-FFF2-40B4-BE49-F238E27FC236}">
                <a16:creationId xmlns:a16="http://schemas.microsoft.com/office/drawing/2014/main" id="{A17FB3A9-6735-0E9D-6C89-1234183E5262}"/>
              </a:ext>
            </a:extLst>
          </p:cNvPr>
          <p:cNvSpPr txBox="1"/>
          <p:nvPr/>
        </p:nvSpPr>
        <p:spPr>
          <a:xfrm>
            <a:off x="87573" y="1479798"/>
            <a:ext cx="353943" cy="523220"/>
          </a:xfrm>
          <a:prstGeom prst="rect">
            <a:avLst/>
          </a:prstGeom>
          <a:noFill/>
        </p:spPr>
        <p:txBody>
          <a:bodyPr vert="vert270" wrap="square" rtlCol="0">
            <a:spAutoFit/>
          </a:bodyPr>
          <a:lstStyle/>
          <a:p>
            <a:r>
              <a:rPr lang="en-IN" sz="1100" dirty="0"/>
              <a:t>A (</a:t>
            </a:r>
            <a:r>
              <a:rPr lang="en-IN" sz="1100" dirty="0" err="1"/>
              <a:t>a.u</a:t>
            </a:r>
            <a:r>
              <a:rPr lang="en-IN" sz="1100" dirty="0"/>
              <a:t>.)</a:t>
            </a:r>
          </a:p>
        </p:txBody>
      </p:sp>
    </p:spTree>
    <p:extLst>
      <p:ext uri="{BB962C8B-B14F-4D97-AF65-F5344CB8AC3E}">
        <p14:creationId xmlns:p14="http://schemas.microsoft.com/office/powerpoint/2010/main" val="1216226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14">
            <a:extLst>
              <a:ext uri="{FF2B5EF4-FFF2-40B4-BE49-F238E27FC236}">
                <a16:creationId xmlns:a16="http://schemas.microsoft.com/office/drawing/2014/main" id="{7037C17B-49AA-8E3D-BE64-8CA908612AAF}"/>
              </a:ext>
            </a:extLst>
          </p:cNvPr>
          <p:cNvSpPr>
            <a:spLocks noGrp="1"/>
          </p:cNvSpPr>
          <p:nvPr>
            <p:ph type="sldNum" sz="quarter" idx="12"/>
          </p:nvPr>
        </p:nvSpPr>
        <p:spPr/>
        <p:txBody>
          <a:bodyPr/>
          <a:lstStyle/>
          <a:p>
            <a:fld id="{0C2E0C5B-A29E-4422-9D06-3252743A5999}" type="slidenum">
              <a:rPr lang="en-IN" smtClean="0"/>
              <a:t>5</a:t>
            </a:fld>
            <a:endParaRPr lang="en-IN"/>
          </a:p>
        </p:txBody>
      </p:sp>
      <p:grpSp>
        <p:nvGrpSpPr>
          <p:cNvPr id="2" name="Group 1">
            <a:extLst>
              <a:ext uri="{FF2B5EF4-FFF2-40B4-BE49-F238E27FC236}">
                <a16:creationId xmlns:a16="http://schemas.microsoft.com/office/drawing/2014/main" id="{E358D94C-F026-FD99-3B69-981464671BB2}"/>
              </a:ext>
            </a:extLst>
          </p:cNvPr>
          <p:cNvGrpSpPr/>
          <p:nvPr/>
        </p:nvGrpSpPr>
        <p:grpSpPr>
          <a:xfrm>
            <a:off x="0" y="3528074"/>
            <a:ext cx="11849695" cy="3322378"/>
            <a:chOff x="-172056" y="-365086"/>
            <a:chExt cx="12256955" cy="3541925"/>
          </a:xfrm>
        </p:grpSpPr>
        <p:sp>
          <p:nvSpPr>
            <p:cNvPr id="23" name="Google Shape;171;p19">
              <a:extLst>
                <a:ext uri="{FF2B5EF4-FFF2-40B4-BE49-F238E27FC236}">
                  <a16:creationId xmlns:a16="http://schemas.microsoft.com/office/drawing/2014/main" id="{9758F6AD-DC44-6C09-DAB0-A27B8A370707}"/>
                </a:ext>
              </a:extLst>
            </p:cNvPr>
            <p:cNvSpPr txBox="1"/>
            <p:nvPr/>
          </p:nvSpPr>
          <p:spPr>
            <a:xfrm>
              <a:off x="-135256" y="-365086"/>
              <a:ext cx="10288477" cy="400110"/>
            </a:xfrm>
            <a:prstGeom prst="rect">
              <a:avLst/>
            </a:prstGeom>
            <a:noFill/>
            <a:ln>
              <a:noFill/>
            </a:ln>
          </p:spPr>
          <p:txBody>
            <a:bodyPr spcFirstLastPara="1" wrap="square" lIns="91425" tIns="45700" rIns="91425" bIns="45700" anchor="t" anchorCtr="0">
              <a:spAutoFit/>
            </a:bodyPr>
            <a:lstStyle/>
            <a:p>
              <a:pPr>
                <a:buClr>
                  <a:srgbClr val="000000"/>
                </a:buClr>
                <a:buFont typeface="Arial"/>
                <a:buNone/>
              </a:pPr>
              <a:r>
                <a:rPr lang="en-IN" b="1" kern="0" dirty="0">
                  <a:solidFill>
                    <a:srgbClr val="000000"/>
                  </a:solidFill>
                  <a:ea typeface="Calibri"/>
                  <a:cs typeface="Calibri"/>
                  <a:sym typeface="Calibri"/>
                </a:rPr>
                <a:t>Acoustic Emission Signal Processing in Time Domain For Pre-Decided Features:</a:t>
              </a:r>
              <a:endParaRPr kern="0" dirty="0">
                <a:solidFill>
                  <a:srgbClr val="000000"/>
                </a:solidFill>
                <a:latin typeface="Arial"/>
                <a:cs typeface="Arial"/>
                <a:sym typeface="Arial"/>
              </a:endParaRPr>
            </a:p>
          </p:txBody>
        </p:sp>
        <p:sp>
          <p:nvSpPr>
            <p:cNvPr id="64" name="TextBox 63">
              <a:extLst>
                <a:ext uri="{FF2B5EF4-FFF2-40B4-BE49-F238E27FC236}">
                  <a16:creationId xmlns:a16="http://schemas.microsoft.com/office/drawing/2014/main" id="{53BF5143-651B-5290-BFC4-790620AFD9DC}"/>
                </a:ext>
              </a:extLst>
            </p:cNvPr>
            <p:cNvSpPr txBox="1"/>
            <p:nvPr/>
          </p:nvSpPr>
          <p:spPr>
            <a:xfrm>
              <a:off x="-172056" y="2823167"/>
              <a:ext cx="4622969" cy="328115"/>
            </a:xfrm>
            <a:prstGeom prst="rect">
              <a:avLst/>
            </a:prstGeom>
            <a:noFill/>
          </p:spPr>
          <p:txBody>
            <a:bodyPr wrap="square" rtlCol="0">
              <a:spAutoFit/>
            </a:bodyPr>
            <a:lstStyle/>
            <a:p>
              <a:r>
                <a:rPr lang="en-IN" sz="1400" dirty="0"/>
                <a:t>Normal frame with 0% overlap and no varying frame size</a:t>
              </a:r>
            </a:p>
          </p:txBody>
        </p:sp>
        <p:sp>
          <p:nvSpPr>
            <p:cNvPr id="65" name="TextBox 64">
              <a:extLst>
                <a:ext uri="{FF2B5EF4-FFF2-40B4-BE49-F238E27FC236}">
                  <a16:creationId xmlns:a16="http://schemas.microsoft.com/office/drawing/2014/main" id="{3E163093-95A5-7739-C843-E3124C7492F6}"/>
                </a:ext>
              </a:extLst>
            </p:cNvPr>
            <p:cNvSpPr txBox="1"/>
            <p:nvPr/>
          </p:nvSpPr>
          <p:spPr>
            <a:xfrm>
              <a:off x="4590504" y="2796239"/>
              <a:ext cx="3983563" cy="328115"/>
            </a:xfrm>
            <a:prstGeom prst="rect">
              <a:avLst/>
            </a:prstGeom>
            <a:noFill/>
          </p:spPr>
          <p:txBody>
            <a:bodyPr wrap="square" rtlCol="0">
              <a:spAutoFit/>
            </a:bodyPr>
            <a:lstStyle/>
            <a:p>
              <a:r>
                <a:rPr lang="en-IN" sz="1400" dirty="0"/>
                <a:t>50% frame overlap with no varying frame size</a:t>
              </a:r>
            </a:p>
          </p:txBody>
        </p:sp>
        <p:sp>
          <p:nvSpPr>
            <p:cNvPr id="66" name="TextBox 65">
              <a:extLst>
                <a:ext uri="{FF2B5EF4-FFF2-40B4-BE49-F238E27FC236}">
                  <a16:creationId xmlns:a16="http://schemas.microsoft.com/office/drawing/2014/main" id="{DB0D1B51-6A3F-CD32-6AEF-02EE27BDC220}"/>
                </a:ext>
              </a:extLst>
            </p:cNvPr>
            <p:cNvSpPr txBox="1"/>
            <p:nvPr/>
          </p:nvSpPr>
          <p:spPr>
            <a:xfrm>
              <a:off x="8947807" y="2848724"/>
              <a:ext cx="3137092" cy="328115"/>
            </a:xfrm>
            <a:prstGeom prst="rect">
              <a:avLst/>
            </a:prstGeom>
            <a:noFill/>
          </p:spPr>
          <p:txBody>
            <a:bodyPr wrap="square" rtlCol="0">
              <a:spAutoFit/>
            </a:bodyPr>
            <a:lstStyle/>
            <a:p>
              <a:pPr algn="ctr"/>
              <a:r>
                <a:rPr lang="en-IN" sz="1400" dirty="0"/>
                <a:t>Varying Overlapping frames</a:t>
              </a:r>
            </a:p>
          </p:txBody>
        </p:sp>
      </p:grpSp>
      <p:pic>
        <p:nvPicPr>
          <p:cNvPr id="1026" name="Picture 2">
            <a:extLst>
              <a:ext uri="{FF2B5EF4-FFF2-40B4-BE49-F238E27FC236}">
                <a16:creationId xmlns:a16="http://schemas.microsoft.com/office/drawing/2014/main" id="{3BB19182-F0BA-21D0-A495-1261EFE5E2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707" t="-1" r="18745" b="18307"/>
          <a:stretch/>
        </p:blipFill>
        <p:spPr bwMode="auto">
          <a:xfrm>
            <a:off x="-3808" y="509845"/>
            <a:ext cx="8788570" cy="31022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541BCF4-2896-965D-D0F1-3A2C5C6F7B5A}"/>
              </a:ext>
            </a:extLst>
          </p:cNvPr>
          <p:cNvSpPr txBox="1"/>
          <p:nvPr/>
        </p:nvSpPr>
        <p:spPr>
          <a:xfrm>
            <a:off x="8080749" y="628789"/>
            <a:ext cx="4002393" cy="3016210"/>
          </a:xfrm>
          <a:prstGeom prst="rect">
            <a:avLst/>
          </a:prstGeom>
          <a:noFill/>
        </p:spPr>
        <p:txBody>
          <a:bodyPr wrap="square" rtlCol="0">
            <a:spAutoFit/>
          </a:bodyPr>
          <a:lstStyle/>
          <a:p>
            <a:pPr rtl="0">
              <a:spcBef>
                <a:spcPts val="0"/>
              </a:spcBef>
              <a:spcAft>
                <a:spcPts val="0"/>
              </a:spcAft>
            </a:pPr>
            <a:r>
              <a:rPr lang="en-US" sz="1400" b="1" i="0" u="sng" strike="noStrike" dirty="0">
                <a:solidFill>
                  <a:srgbClr val="000000"/>
                </a:solidFill>
                <a:effectLst/>
                <a:latin typeface="Arial" panose="020B0604020202020204" pitchFamily="34" charset="0"/>
              </a:rPr>
              <a:t>Figure Demarcations:</a:t>
            </a:r>
          </a:p>
          <a:p>
            <a:pPr rtl="0">
              <a:spcBef>
                <a:spcPts val="0"/>
              </a:spcBef>
              <a:spcAft>
                <a:spcPts val="0"/>
              </a:spcAft>
            </a:pPr>
            <a:endParaRPr lang="en-US" sz="1400" b="1" dirty="0">
              <a:solidFill>
                <a:srgbClr val="000000"/>
              </a:solidFill>
              <a:latin typeface="Arial" panose="020B0604020202020204" pitchFamily="34" charset="0"/>
            </a:endParaRPr>
          </a:p>
          <a:p>
            <a:pPr rtl="0">
              <a:spcBef>
                <a:spcPts val="0"/>
              </a:spcBef>
              <a:spcAft>
                <a:spcPts val="0"/>
              </a:spcAft>
            </a:pPr>
            <a:r>
              <a:rPr lang="en-US" sz="1400" b="1" i="0" u="none" strike="noStrike" dirty="0">
                <a:solidFill>
                  <a:srgbClr val="000000"/>
                </a:solidFill>
                <a:effectLst/>
                <a:latin typeface="Arial" panose="020B0604020202020204" pitchFamily="34" charset="0"/>
              </a:rPr>
              <a:t>0 to 150s :  </a:t>
            </a:r>
            <a:r>
              <a:rPr lang="en-US" sz="1400" b="0" i="0" u="none" strike="noStrike" dirty="0">
                <a:solidFill>
                  <a:srgbClr val="000000"/>
                </a:solidFill>
                <a:effectLst/>
                <a:latin typeface="Arial" panose="020B0604020202020204" pitchFamily="34" charset="0"/>
              </a:rPr>
              <a:t>Natural Convection as indicated by the red line</a:t>
            </a:r>
            <a:endParaRPr lang="en-US" sz="1400" b="0" dirty="0">
              <a:effectLst/>
            </a:endParaRPr>
          </a:p>
          <a:p>
            <a:pPr rtl="0">
              <a:spcBef>
                <a:spcPts val="0"/>
              </a:spcBef>
              <a:spcAft>
                <a:spcPts val="0"/>
              </a:spcAft>
            </a:pPr>
            <a:r>
              <a:rPr lang="en-US" sz="1400" b="1" i="0" u="none" strike="noStrike" dirty="0">
                <a:solidFill>
                  <a:srgbClr val="000000"/>
                </a:solidFill>
                <a:effectLst/>
                <a:latin typeface="Arial" panose="020B0604020202020204" pitchFamily="34" charset="0"/>
              </a:rPr>
              <a:t>150 to 2581s : </a:t>
            </a:r>
            <a:r>
              <a:rPr lang="en-US" sz="1400" b="0" i="0" u="none" strike="noStrike" dirty="0">
                <a:solidFill>
                  <a:srgbClr val="000000"/>
                </a:solidFill>
                <a:effectLst/>
                <a:latin typeface="Arial" panose="020B0604020202020204" pitchFamily="34" charset="0"/>
              </a:rPr>
              <a:t>Nucleate boiling between red and green line</a:t>
            </a:r>
            <a:endParaRPr lang="en-US" sz="1400" b="0" dirty="0">
              <a:effectLst/>
            </a:endParaRPr>
          </a:p>
          <a:p>
            <a:pPr rtl="0">
              <a:spcBef>
                <a:spcPts val="0"/>
              </a:spcBef>
              <a:spcAft>
                <a:spcPts val="0"/>
              </a:spcAft>
            </a:pPr>
            <a:r>
              <a:rPr lang="en-US" sz="1400" b="1" i="0" u="none" strike="noStrike" dirty="0">
                <a:solidFill>
                  <a:srgbClr val="000000"/>
                </a:solidFill>
                <a:effectLst/>
                <a:latin typeface="Arial" panose="020B0604020202020204" pitchFamily="34" charset="0"/>
              </a:rPr>
              <a:t>2582 to 3304s : </a:t>
            </a:r>
            <a:r>
              <a:rPr lang="en-US" sz="1400" b="0" i="0" u="none" strike="noStrike" dirty="0">
                <a:solidFill>
                  <a:srgbClr val="000000"/>
                </a:solidFill>
                <a:effectLst/>
                <a:latin typeface="Arial" panose="020B0604020202020204" pitchFamily="34" charset="0"/>
              </a:rPr>
              <a:t>Transition boiling between green and red line</a:t>
            </a:r>
            <a:endParaRPr lang="en-US" sz="1400" b="0" dirty="0">
              <a:effectLst/>
            </a:endParaRPr>
          </a:p>
          <a:p>
            <a:pPr rtl="0">
              <a:spcBef>
                <a:spcPts val="0"/>
              </a:spcBef>
              <a:spcAft>
                <a:spcPts val="0"/>
              </a:spcAft>
            </a:pPr>
            <a:r>
              <a:rPr lang="en-US" sz="1400" b="1" i="0" u="none" strike="noStrike" dirty="0">
                <a:solidFill>
                  <a:srgbClr val="000000"/>
                </a:solidFill>
                <a:effectLst/>
                <a:latin typeface="Arial" panose="020B0604020202020204" pitchFamily="34" charset="0"/>
              </a:rPr>
              <a:t>3305 to 4000s : </a:t>
            </a:r>
            <a:r>
              <a:rPr lang="en-US" sz="1400" b="0" i="0" u="none" strike="noStrike" dirty="0">
                <a:solidFill>
                  <a:srgbClr val="000000"/>
                </a:solidFill>
                <a:effectLst/>
                <a:latin typeface="Arial" panose="020B0604020202020204" pitchFamily="34" charset="0"/>
              </a:rPr>
              <a:t>Fully fledged nucleate boiling between two red lines</a:t>
            </a:r>
            <a:endParaRPr lang="en-US" sz="1400" b="0" dirty="0">
              <a:effectLst/>
            </a:endParaRPr>
          </a:p>
          <a:p>
            <a:pPr rtl="0">
              <a:spcBef>
                <a:spcPts val="0"/>
              </a:spcBef>
              <a:spcAft>
                <a:spcPts val="0"/>
              </a:spcAft>
            </a:pPr>
            <a:r>
              <a:rPr lang="en-US" sz="1400" b="1" i="0" u="none" strike="noStrike" dirty="0">
                <a:solidFill>
                  <a:srgbClr val="000000"/>
                </a:solidFill>
                <a:effectLst/>
                <a:latin typeface="Arial" panose="020B0604020202020204" pitchFamily="34" charset="0"/>
              </a:rPr>
              <a:t>4000 to 4500s : </a:t>
            </a:r>
            <a:r>
              <a:rPr lang="en-US" sz="1400" b="0" i="0" u="none" strike="noStrike" dirty="0">
                <a:solidFill>
                  <a:srgbClr val="000000"/>
                </a:solidFill>
                <a:effectLst/>
                <a:latin typeface="Arial" panose="020B0604020202020204" pitchFamily="34" charset="0"/>
              </a:rPr>
              <a:t>Natural convection</a:t>
            </a:r>
            <a:endParaRPr lang="en-US" sz="1400" b="0" dirty="0">
              <a:effectLst/>
            </a:endParaRPr>
          </a:p>
          <a:p>
            <a:br>
              <a:rPr lang="en-US" dirty="0"/>
            </a:br>
            <a:endParaRPr lang="en-IN" dirty="0"/>
          </a:p>
        </p:txBody>
      </p:sp>
      <p:sp>
        <p:nvSpPr>
          <p:cNvPr id="9" name="TextBox 8">
            <a:extLst>
              <a:ext uri="{FF2B5EF4-FFF2-40B4-BE49-F238E27FC236}">
                <a16:creationId xmlns:a16="http://schemas.microsoft.com/office/drawing/2014/main" id="{4C52FE31-7F28-F8AA-A606-79A2B42DFB2D}"/>
              </a:ext>
            </a:extLst>
          </p:cNvPr>
          <p:cNvSpPr txBox="1"/>
          <p:nvPr/>
        </p:nvSpPr>
        <p:spPr>
          <a:xfrm>
            <a:off x="87582" y="155507"/>
            <a:ext cx="3705385" cy="369332"/>
          </a:xfrm>
          <a:prstGeom prst="rect">
            <a:avLst/>
          </a:prstGeom>
          <a:noFill/>
        </p:spPr>
        <p:txBody>
          <a:bodyPr wrap="square" rtlCol="0">
            <a:spAutoFit/>
          </a:bodyPr>
          <a:lstStyle/>
          <a:p>
            <a:r>
              <a:rPr lang="en-IN" b="1" dirty="0"/>
              <a:t>Audio Data Time Series Signal:</a:t>
            </a:r>
          </a:p>
        </p:txBody>
      </p:sp>
      <p:grpSp>
        <p:nvGrpSpPr>
          <p:cNvPr id="19" name="Group 18">
            <a:extLst>
              <a:ext uri="{FF2B5EF4-FFF2-40B4-BE49-F238E27FC236}">
                <a16:creationId xmlns:a16="http://schemas.microsoft.com/office/drawing/2014/main" id="{DD887939-E45D-C275-5E85-77C93D2EEDA6}"/>
              </a:ext>
            </a:extLst>
          </p:cNvPr>
          <p:cNvGrpSpPr/>
          <p:nvPr/>
        </p:nvGrpSpPr>
        <p:grpSpPr>
          <a:xfrm>
            <a:off x="-40674" y="3770716"/>
            <a:ext cx="12232674" cy="2654823"/>
            <a:chOff x="108743" y="4012792"/>
            <a:chExt cx="12232674" cy="2654823"/>
          </a:xfrm>
        </p:grpSpPr>
        <p:grpSp>
          <p:nvGrpSpPr>
            <p:cNvPr id="3" name="Group 2">
              <a:extLst>
                <a:ext uri="{FF2B5EF4-FFF2-40B4-BE49-F238E27FC236}">
                  <a16:creationId xmlns:a16="http://schemas.microsoft.com/office/drawing/2014/main" id="{CBCC09ED-EAE8-E46B-207E-2EAD270092A2}"/>
                </a:ext>
              </a:extLst>
            </p:cNvPr>
            <p:cNvGrpSpPr/>
            <p:nvPr/>
          </p:nvGrpSpPr>
          <p:grpSpPr>
            <a:xfrm>
              <a:off x="108743" y="4057523"/>
              <a:ext cx="4207568" cy="2596839"/>
              <a:chOff x="191007" y="3457047"/>
              <a:chExt cx="4207568" cy="2596839"/>
            </a:xfrm>
          </p:grpSpPr>
          <p:pic>
            <p:nvPicPr>
              <p:cNvPr id="4" name="Picture 3">
                <a:extLst>
                  <a:ext uri="{FF2B5EF4-FFF2-40B4-BE49-F238E27FC236}">
                    <a16:creationId xmlns:a16="http://schemas.microsoft.com/office/drawing/2014/main" id="{E73F67E1-350D-471E-CC0D-20FEBE3C8B60}"/>
                  </a:ext>
                </a:extLst>
              </p:cNvPr>
              <p:cNvPicPr>
                <a:picLocks noChangeAspect="1"/>
              </p:cNvPicPr>
              <p:nvPr/>
            </p:nvPicPr>
            <p:blipFill rotWithShape="1">
              <a:blip r:embed="rId3"/>
              <a:srcRect l="5700" t="50000" r="5124" b="5148"/>
              <a:stretch/>
            </p:blipFill>
            <p:spPr>
              <a:xfrm>
                <a:off x="498784" y="3457047"/>
                <a:ext cx="3899791" cy="2596839"/>
              </a:xfrm>
              <a:prstGeom prst="rect">
                <a:avLst/>
              </a:prstGeom>
            </p:spPr>
          </p:pic>
          <p:sp>
            <p:nvSpPr>
              <p:cNvPr id="5" name="TextBox 4">
                <a:extLst>
                  <a:ext uri="{FF2B5EF4-FFF2-40B4-BE49-F238E27FC236}">
                    <a16:creationId xmlns:a16="http://schemas.microsoft.com/office/drawing/2014/main" id="{A56DCD32-896B-59A9-4218-DC0C9D9D028E}"/>
                  </a:ext>
                </a:extLst>
              </p:cNvPr>
              <p:cNvSpPr txBox="1"/>
              <p:nvPr/>
            </p:nvSpPr>
            <p:spPr>
              <a:xfrm>
                <a:off x="191007" y="4059540"/>
                <a:ext cx="615553" cy="1586204"/>
              </a:xfrm>
              <a:prstGeom prst="rect">
                <a:avLst/>
              </a:prstGeom>
              <a:noFill/>
            </p:spPr>
            <p:txBody>
              <a:bodyPr vert="vert270" wrap="square" rtlCol="0">
                <a:spAutoFit/>
              </a:bodyPr>
              <a:lstStyle/>
              <a:p>
                <a:r>
                  <a:rPr lang="en-IN" sz="1400" dirty="0">
                    <a:latin typeface="Arial" panose="020B0604020202020204" pitchFamily="34" charset="0"/>
                    <a:cs typeface="Arial" panose="020B0604020202020204" pitchFamily="34" charset="0"/>
                  </a:rPr>
                  <a:t> ------  Energy   -</a:t>
                </a:r>
                <a:r>
                  <a:rPr lang="en-IN" sz="1400" dirty="0">
                    <a:latin typeface="Arial" panose="020B0604020202020204" pitchFamily="34" charset="0"/>
                    <a:cs typeface="Arial" panose="020B0604020202020204" pitchFamily="34" charset="0"/>
                    <a:sym typeface="Wingdings" panose="05000000000000000000" pitchFamily="2" charset="2"/>
                  </a:rPr>
                  <a:t>--&gt;</a:t>
                </a:r>
                <a:r>
                  <a:rPr lang="en-IN" sz="1400" dirty="0">
                    <a:latin typeface="Arial" panose="020B0604020202020204" pitchFamily="34" charset="0"/>
                    <a:cs typeface="Arial" panose="020B0604020202020204" pitchFamily="34" charset="0"/>
                  </a:rPr>
                  <a:t>    .</a:t>
                </a:r>
              </a:p>
            </p:txBody>
          </p:sp>
        </p:grpSp>
        <p:pic>
          <p:nvPicPr>
            <p:cNvPr id="11" name="Picture 10">
              <a:extLst>
                <a:ext uri="{FF2B5EF4-FFF2-40B4-BE49-F238E27FC236}">
                  <a16:creationId xmlns:a16="http://schemas.microsoft.com/office/drawing/2014/main" id="{A471ED5D-8653-2F24-DD69-B3806AFF61B1}"/>
                </a:ext>
              </a:extLst>
            </p:cNvPr>
            <p:cNvPicPr>
              <a:picLocks noChangeAspect="1"/>
            </p:cNvPicPr>
            <p:nvPr/>
          </p:nvPicPr>
          <p:blipFill rotWithShape="1">
            <a:blip r:embed="rId4"/>
            <a:srcRect l="6151" t="50000" r="5965" b="5125"/>
            <a:stretch/>
          </p:blipFill>
          <p:spPr>
            <a:xfrm>
              <a:off x="4193388" y="4012792"/>
              <a:ext cx="4267221" cy="2641570"/>
            </a:xfrm>
            <a:prstGeom prst="rect">
              <a:avLst/>
            </a:prstGeom>
          </p:spPr>
        </p:pic>
        <p:pic>
          <p:nvPicPr>
            <p:cNvPr id="16" name="Picture 15">
              <a:extLst>
                <a:ext uri="{FF2B5EF4-FFF2-40B4-BE49-F238E27FC236}">
                  <a16:creationId xmlns:a16="http://schemas.microsoft.com/office/drawing/2014/main" id="{E80ABFBF-1756-83BA-B12A-8366DF720562}"/>
                </a:ext>
              </a:extLst>
            </p:cNvPr>
            <p:cNvPicPr>
              <a:picLocks noChangeAspect="1"/>
            </p:cNvPicPr>
            <p:nvPr/>
          </p:nvPicPr>
          <p:blipFill rotWithShape="1">
            <a:blip r:embed="rId3"/>
            <a:srcRect l="6675" t="50000" r="5124" b="5148"/>
            <a:stretch/>
          </p:blipFill>
          <p:spPr>
            <a:xfrm>
              <a:off x="8339024" y="4026046"/>
              <a:ext cx="4002393" cy="2641569"/>
            </a:xfrm>
            <a:prstGeom prst="rect">
              <a:avLst/>
            </a:prstGeom>
          </p:spPr>
        </p:pic>
      </p:grpSp>
      <p:sp>
        <p:nvSpPr>
          <p:cNvPr id="7" name="TextBox 6">
            <a:extLst>
              <a:ext uri="{FF2B5EF4-FFF2-40B4-BE49-F238E27FC236}">
                <a16:creationId xmlns:a16="http://schemas.microsoft.com/office/drawing/2014/main" id="{C4F79BB7-4B63-BA5B-4B1D-5D9914BB1738}"/>
              </a:ext>
            </a:extLst>
          </p:cNvPr>
          <p:cNvSpPr txBox="1"/>
          <p:nvPr/>
        </p:nvSpPr>
        <p:spPr>
          <a:xfrm>
            <a:off x="4890355" y="6273293"/>
            <a:ext cx="1813069" cy="369332"/>
          </a:xfrm>
          <a:prstGeom prst="rect">
            <a:avLst/>
          </a:prstGeom>
          <a:noFill/>
        </p:spPr>
        <p:txBody>
          <a:bodyPr wrap="square" rtlCol="0">
            <a:spAutoFit/>
          </a:bodyPr>
          <a:lstStyle/>
          <a:p>
            <a:r>
              <a:rPr lang="en-IN" dirty="0"/>
              <a:t>-------Time-----&gt;</a:t>
            </a:r>
          </a:p>
        </p:txBody>
      </p:sp>
    </p:spTree>
    <p:extLst>
      <p:ext uri="{BB962C8B-B14F-4D97-AF65-F5344CB8AC3E}">
        <p14:creationId xmlns:p14="http://schemas.microsoft.com/office/powerpoint/2010/main" val="232296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A29132F-C2E6-D2A2-E343-E96B39D687B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IN" smtClean="0"/>
              <a:t>6</a:t>
            </a:fld>
            <a:endParaRPr lang="en-IN"/>
          </a:p>
        </p:txBody>
      </p:sp>
      <p:sp>
        <p:nvSpPr>
          <p:cNvPr id="3" name="TextBox 2">
            <a:extLst>
              <a:ext uri="{FF2B5EF4-FFF2-40B4-BE49-F238E27FC236}">
                <a16:creationId xmlns:a16="http://schemas.microsoft.com/office/drawing/2014/main" id="{6B57A07F-E40C-E019-2D31-6960730F6BAA}"/>
              </a:ext>
            </a:extLst>
          </p:cNvPr>
          <p:cNvSpPr txBox="1"/>
          <p:nvPr/>
        </p:nvSpPr>
        <p:spPr>
          <a:xfrm>
            <a:off x="289249" y="93306"/>
            <a:ext cx="4478694" cy="369332"/>
          </a:xfrm>
          <a:prstGeom prst="rect">
            <a:avLst/>
          </a:prstGeom>
          <a:noFill/>
        </p:spPr>
        <p:txBody>
          <a:bodyPr wrap="square" rtlCol="0">
            <a:spAutoFit/>
          </a:bodyPr>
          <a:lstStyle/>
          <a:p>
            <a:r>
              <a:rPr lang="en-IN" b="1" dirty="0"/>
              <a:t>Categorisation :</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A814A38-1316-9934-3C23-C94E8CB04D1B}"/>
                  </a:ext>
                </a:extLst>
              </p:cNvPr>
              <p:cNvSpPr txBox="1"/>
              <p:nvPr/>
            </p:nvSpPr>
            <p:spPr>
              <a:xfrm>
                <a:off x="85528" y="398283"/>
                <a:ext cx="5645021" cy="523220"/>
              </a:xfrm>
              <a:prstGeom prst="rect">
                <a:avLst/>
              </a:prstGeom>
              <a:noFill/>
            </p:spPr>
            <p:txBody>
              <a:bodyPr wrap="square" rtlCol="0">
                <a:spAutoFit/>
              </a:bodyPr>
              <a:lstStyle/>
              <a:p>
                <a:pPr marL="285750" indent="-285750">
                  <a:buFont typeface="Arial" panose="020B0604020202020204" pitchFamily="34" charset="0"/>
                  <a:buChar char="•"/>
                </a:pPr>
                <a:r>
                  <a:rPr lang="en-US" sz="1400" i="0" u="none" strike="noStrike" dirty="0">
                    <a:solidFill>
                      <a:srgbClr val="000000"/>
                    </a:solidFill>
                    <a:effectLst/>
                    <a:latin typeface="Arial" panose="020B0604020202020204" pitchFamily="34" charset="0"/>
                  </a:rPr>
                  <a:t>Predictive analysis with a sudden drop in sound features at CHF:</a:t>
                </a:r>
              </a:p>
              <a:p>
                <a14:m>
                  <m:oMath xmlns:m="http://schemas.openxmlformats.org/officeDocument/2006/math">
                    <m:r>
                      <a:rPr lang="en-IN" sz="1400" b="0" i="1" smtClean="0">
                        <a:solidFill>
                          <a:srgbClr val="000000"/>
                        </a:solidFill>
                        <a:latin typeface="Cambria Math" panose="02040503050406030204" pitchFamily="18" charset="0"/>
                      </a:rPr>
                      <m:t>𝐸𝑔</m:t>
                    </m:r>
                    <m:r>
                      <a:rPr lang="en-IN" sz="1400" b="0" i="1" smtClean="0">
                        <a:solidFill>
                          <a:srgbClr val="000000"/>
                        </a:solidFill>
                        <a:latin typeface="Cambria Math" panose="02040503050406030204" pitchFamily="18" charset="0"/>
                      </a:rPr>
                      <m:t>:</m:t>
                    </m:r>
                  </m:oMath>
                </a14:m>
                <a:r>
                  <a:rPr lang="en-US" sz="1400" dirty="0">
                    <a:solidFill>
                      <a:srgbClr val="000000"/>
                    </a:solidFill>
                    <a:latin typeface="Arial" panose="020B0604020202020204" pitchFamily="34" charset="0"/>
                  </a:rPr>
                  <a:t> </a:t>
                </a:r>
                <a14:m>
                  <m:oMath xmlns:m="http://schemas.openxmlformats.org/officeDocument/2006/math">
                    <m:r>
                      <m:rPr>
                        <m:sty m:val="p"/>
                      </m:rPr>
                      <a:rPr lang="en-IN" sz="1400" b="0" i="0" smtClean="0">
                        <a:solidFill>
                          <a:srgbClr val="000000"/>
                        </a:solidFill>
                        <a:latin typeface="Cambria Math" panose="02040503050406030204" pitchFamily="18" charset="0"/>
                      </a:rPr>
                      <m:t>Peak</m:t>
                    </m:r>
                    <m:sSub>
                      <m:sSubPr>
                        <m:ctrlPr>
                          <a:rPr lang="en-US" sz="1400" i="1" smtClean="0">
                            <a:solidFill>
                              <a:srgbClr val="000000"/>
                            </a:solidFill>
                            <a:latin typeface="Cambria Math" panose="02040503050406030204" pitchFamily="18" charset="0"/>
                          </a:rPr>
                        </m:ctrlPr>
                      </m:sSubPr>
                      <m:e>
                        <m:r>
                          <a:rPr lang="en-IN" sz="1400" b="0" i="1" smtClean="0">
                            <a:solidFill>
                              <a:srgbClr val="000000"/>
                            </a:solidFill>
                            <a:latin typeface="Cambria Math" panose="02040503050406030204" pitchFamily="18" charset="0"/>
                          </a:rPr>
                          <m:t> (</m:t>
                        </m:r>
                        <m:r>
                          <a:rPr lang="en-IN" sz="1400" b="0" i="1" smtClean="0">
                            <a:solidFill>
                              <a:srgbClr val="000000"/>
                            </a:solidFill>
                            <a:latin typeface="Cambria Math" panose="02040503050406030204" pitchFamily="18" charset="0"/>
                          </a:rPr>
                          <m:t>𝐹</m:t>
                        </m:r>
                      </m:e>
                      <m:sub>
                        <m:r>
                          <a:rPr lang="en-IN" sz="1400" b="0" i="1" smtClean="0">
                            <a:solidFill>
                              <a:srgbClr val="000000"/>
                            </a:solidFill>
                            <a:latin typeface="Cambria Math" panose="02040503050406030204" pitchFamily="18" charset="0"/>
                          </a:rPr>
                          <m:t>5</m:t>
                        </m:r>
                      </m:sub>
                    </m:sSub>
                    <m:r>
                      <a:rPr lang="en-IN" sz="1400" b="0" i="1" smtClean="0">
                        <a:solidFill>
                          <a:srgbClr val="000000"/>
                        </a:solidFill>
                        <a:latin typeface="Cambria Math" panose="02040503050406030204" pitchFamily="18" charset="0"/>
                      </a:rPr>
                      <m:t>), </m:t>
                    </m:r>
                    <m:r>
                      <a:rPr lang="en-IN" sz="1400" b="0" i="1" smtClean="0">
                        <a:solidFill>
                          <a:srgbClr val="000000"/>
                        </a:solidFill>
                        <a:latin typeface="Cambria Math" panose="02040503050406030204" pitchFamily="18" charset="0"/>
                      </a:rPr>
                      <m:t>𝐸𝑛𝑒𝑟𝑔𝑦</m:t>
                    </m:r>
                    <m:sSub>
                      <m:sSubPr>
                        <m:ctrlPr>
                          <a:rPr lang="en-IN" sz="1400" b="0" i="1" smtClean="0">
                            <a:solidFill>
                              <a:srgbClr val="000000"/>
                            </a:solidFill>
                            <a:latin typeface="Cambria Math" panose="02040503050406030204" pitchFamily="18" charset="0"/>
                          </a:rPr>
                        </m:ctrlPr>
                      </m:sSubPr>
                      <m:e>
                        <m:r>
                          <a:rPr lang="en-IN" sz="1400" b="0" i="1" smtClean="0">
                            <a:solidFill>
                              <a:srgbClr val="000000"/>
                            </a:solidFill>
                            <a:latin typeface="Cambria Math" panose="02040503050406030204" pitchFamily="18" charset="0"/>
                          </a:rPr>
                          <m:t> (</m:t>
                        </m:r>
                        <m:r>
                          <a:rPr lang="en-IN" sz="1400" b="0" i="1" smtClean="0">
                            <a:solidFill>
                              <a:srgbClr val="000000"/>
                            </a:solidFill>
                            <a:latin typeface="Cambria Math" panose="02040503050406030204" pitchFamily="18" charset="0"/>
                          </a:rPr>
                          <m:t>𝐹</m:t>
                        </m:r>
                      </m:e>
                      <m:sub>
                        <m:r>
                          <a:rPr lang="en-IN" sz="1400" b="0" i="1" smtClean="0">
                            <a:solidFill>
                              <a:srgbClr val="000000"/>
                            </a:solidFill>
                            <a:latin typeface="Cambria Math" panose="02040503050406030204" pitchFamily="18" charset="0"/>
                          </a:rPr>
                          <m:t>14</m:t>
                        </m:r>
                      </m:sub>
                    </m:sSub>
                    <m:r>
                      <a:rPr lang="en-IN" sz="1400" b="0" i="1" smtClean="0">
                        <a:solidFill>
                          <a:srgbClr val="000000"/>
                        </a:solidFill>
                        <a:latin typeface="Cambria Math" panose="02040503050406030204" pitchFamily="18" charset="0"/>
                      </a:rPr>
                      <m:t>), </m:t>
                    </m:r>
                    <m:r>
                      <a:rPr lang="en-IN" sz="1400" b="0" i="1" smtClean="0">
                        <a:solidFill>
                          <a:srgbClr val="000000"/>
                        </a:solidFill>
                        <a:latin typeface="Cambria Math" panose="02040503050406030204" pitchFamily="18" charset="0"/>
                      </a:rPr>
                      <m:t>𝑅𝑀𝑆</m:t>
                    </m:r>
                    <m:r>
                      <a:rPr lang="en-IN" sz="1400" b="0" i="1" smtClean="0">
                        <a:solidFill>
                          <a:srgbClr val="000000"/>
                        </a:solidFill>
                        <a:latin typeface="Cambria Math" panose="02040503050406030204" pitchFamily="18" charset="0"/>
                      </a:rPr>
                      <m:t> </m:t>
                    </m:r>
                    <m:d>
                      <m:dPr>
                        <m:ctrlPr>
                          <a:rPr lang="en-IN" sz="1400" b="0" i="1" smtClean="0">
                            <a:solidFill>
                              <a:srgbClr val="000000"/>
                            </a:solidFill>
                            <a:latin typeface="Cambria Math" panose="02040503050406030204" pitchFamily="18" charset="0"/>
                          </a:rPr>
                        </m:ctrlPr>
                      </m:dPr>
                      <m:e>
                        <m:sSub>
                          <m:sSubPr>
                            <m:ctrlPr>
                              <a:rPr lang="en-IN" sz="1400" b="0" i="1" smtClean="0">
                                <a:solidFill>
                                  <a:srgbClr val="000000"/>
                                </a:solidFill>
                                <a:latin typeface="Cambria Math" panose="02040503050406030204" pitchFamily="18" charset="0"/>
                              </a:rPr>
                            </m:ctrlPr>
                          </m:sSubPr>
                          <m:e>
                            <m:r>
                              <a:rPr lang="en-IN" sz="1400" b="0" i="1" smtClean="0">
                                <a:solidFill>
                                  <a:srgbClr val="000000"/>
                                </a:solidFill>
                                <a:latin typeface="Cambria Math" panose="02040503050406030204" pitchFamily="18" charset="0"/>
                              </a:rPr>
                              <m:t>𝐹</m:t>
                            </m:r>
                          </m:e>
                          <m:sub>
                            <m:r>
                              <a:rPr lang="en-IN" sz="1400" b="0" i="1" smtClean="0">
                                <a:solidFill>
                                  <a:srgbClr val="000000"/>
                                </a:solidFill>
                                <a:latin typeface="Cambria Math" panose="02040503050406030204" pitchFamily="18" charset="0"/>
                              </a:rPr>
                              <m:t>6</m:t>
                            </m:r>
                          </m:sub>
                        </m:sSub>
                      </m:e>
                    </m:d>
                    <m:r>
                      <a:rPr lang="en-IN" sz="1400" b="0" i="1" smtClean="0">
                        <a:solidFill>
                          <a:srgbClr val="000000"/>
                        </a:solidFill>
                        <a:latin typeface="Cambria Math" panose="02040503050406030204" pitchFamily="18" charset="0"/>
                      </a:rPr>
                      <m:t>, </m:t>
                    </m:r>
                    <m:r>
                      <a:rPr lang="en-IN" sz="1400" b="0" i="1" smtClean="0">
                        <a:solidFill>
                          <a:srgbClr val="000000"/>
                        </a:solidFill>
                        <a:latin typeface="Cambria Math" panose="02040503050406030204" pitchFamily="18" charset="0"/>
                      </a:rPr>
                      <m:t>𝑆𝑡𝑎𝑛𝑑𝑎𝑟𝑑</m:t>
                    </m:r>
                    <m:r>
                      <a:rPr lang="en-IN" sz="1400" b="0" i="1" smtClean="0">
                        <a:solidFill>
                          <a:srgbClr val="000000"/>
                        </a:solidFill>
                        <a:latin typeface="Cambria Math" panose="02040503050406030204" pitchFamily="18" charset="0"/>
                      </a:rPr>
                      <m:t> </m:t>
                    </m:r>
                    <m:r>
                      <a:rPr lang="en-IN" sz="1400" b="0" i="1" smtClean="0">
                        <a:solidFill>
                          <a:srgbClr val="000000"/>
                        </a:solidFill>
                        <a:latin typeface="Cambria Math" panose="02040503050406030204" pitchFamily="18" charset="0"/>
                      </a:rPr>
                      <m:t>𝐷𝑒𝑣𝑖𝑎𝑡𝑖𝑜𝑛</m:t>
                    </m:r>
                    <m:r>
                      <a:rPr lang="en-IN" sz="1400" b="0" i="1" smtClean="0">
                        <a:solidFill>
                          <a:srgbClr val="000000"/>
                        </a:solidFill>
                        <a:latin typeface="Cambria Math" panose="02040503050406030204" pitchFamily="18" charset="0"/>
                      </a:rPr>
                      <m:t> </m:t>
                    </m:r>
                    <m:d>
                      <m:dPr>
                        <m:ctrlPr>
                          <a:rPr lang="en-IN" sz="1400" b="0" i="1" smtClean="0">
                            <a:solidFill>
                              <a:srgbClr val="000000"/>
                            </a:solidFill>
                            <a:latin typeface="Cambria Math" panose="02040503050406030204" pitchFamily="18" charset="0"/>
                          </a:rPr>
                        </m:ctrlPr>
                      </m:dPr>
                      <m:e>
                        <m:sSub>
                          <m:sSubPr>
                            <m:ctrlPr>
                              <a:rPr lang="en-IN" sz="1400" b="0" i="1" smtClean="0">
                                <a:solidFill>
                                  <a:srgbClr val="000000"/>
                                </a:solidFill>
                                <a:latin typeface="Cambria Math" panose="02040503050406030204" pitchFamily="18" charset="0"/>
                              </a:rPr>
                            </m:ctrlPr>
                          </m:sSubPr>
                          <m:e>
                            <m:r>
                              <a:rPr lang="en-IN" sz="1400" b="0" i="1" smtClean="0">
                                <a:solidFill>
                                  <a:srgbClr val="000000"/>
                                </a:solidFill>
                                <a:latin typeface="Cambria Math" panose="02040503050406030204" pitchFamily="18" charset="0"/>
                              </a:rPr>
                              <m:t>𝐹</m:t>
                            </m:r>
                          </m:e>
                          <m:sub>
                            <m:r>
                              <a:rPr lang="en-IN" sz="1400" b="0" i="1" smtClean="0">
                                <a:solidFill>
                                  <a:srgbClr val="000000"/>
                                </a:solidFill>
                                <a:latin typeface="Cambria Math" panose="02040503050406030204" pitchFamily="18" charset="0"/>
                              </a:rPr>
                              <m:t>9</m:t>
                            </m:r>
                          </m:sub>
                        </m:sSub>
                      </m:e>
                    </m:d>
                    <m:r>
                      <a:rPr lang="en-IN" sz="1400" b="0" i="1" smtClean="0">
                        <a:solidFill>
                          <a:srgbClr val="000000"/>
                        </a:solidFill>
                        <a:latin typeface="Cambria Math" panose="02040503050406030204" pitchFamily="18" charset="0"/>
                      </a:rPr>
                      <m:t>.</m:t>
                    </m:r>
                  </m:oMath>
                </a14:m>
                <a:endParaRPr lang="en-IN" sz="1400" dirty="0"/>
              </a:p>
            </p:txBody>
          </p:sp>
        </mc:Choice>
        <mc:Fallback xmlns="">
          <p:sp>
            <p:nvSpPr>
              <p:cNvPr id="4" name="TextBox 3">
                <a:extLst>
                  <a:ext uri="{FF2B5EF4-FFF2-40B4-BE49-F238E27FC236}">
                    <a16:creationId xmlns:a16="http://schemas.microsoft.com/office/drawing/2014/main" id="{CA814A38-1316-9934-3C23-C94E8CB04D1B}"/>
                  </a:ext>
                </a:extLst>
              </p:cNvPr>
              <p:cNvSpPr txBox="1">
                <a:spLocks noRot="1" noChangeAspect="1" noMove="1" noResize="1" noEditPoints="1" noAdjustHandles="1" noChangeArrowheads="1" noChangeShapeType="1" noTextEdit="1"/>
              </p:cNvSpPr>
              <p:nvPr/>
            </p:nvSpPr>
            <p:spPr>
              <a:xfrm>
                <a:off x="85528" y="398283"/>
                <a:ext cx="5645021" cy="523220"/>
              </a:xfrm>
              <a:prstGeom prst="rect">
                <a:avLst/>
              </a:prstGeom>
              <a:blipFill>
                <a:blip r:embed="rId2"/>
                <a:stretch>
                  <a:fillRect l="-108" t="-1163" b="-4651"/>
                </a:stretch>
              </a:blipFill>
            </p:spPr>
            <p:txBody>
              <a:bodyPr/>
              <a:lstStyle/>
              <a:p>
                <a:r>
                  <a:rPr lang="en-IN">
                    <a:noFill/>
                  </a:rPr>
                  <a:t> </a:t>
                </a:r>
              </a:p>
            </p:txBody>
          </p:sp>
        </mc:Fallback>
      </mc:AlternateContent>
      <p:pic>
        <p:nvPicPr>
          <p:cNvPr id="2050" name="Picture 2">
            <a:extLst>
              <a:ext uri="{FF2B5EF4-FFF2-40B4-BE49-F238E27FC236}">
                <a16:creationId xmlns:a16="http://schemas.microsoft.com/office/drawing/2014/main" id="{9D47DC23-B029-63D3-45C3-21CF68E2FE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0000"/>
          <a:stretch/>
        </p:blipFill>
        <p:spPr bwMode="auto">
          <a:xfrm>
            <a:off x="93305" y="1031033"/>
            <a:ext cx="5734050" cy="21574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11BF0B0-710F-FAA2-48FA-C477D64E3407}"/>
                  </a:ext>
                </a:extLst>
              </p:cNvPr>
              <p:cNvSpPr txBox="1"/>
              <p:nvPr/>
            </p:nvSpPr>
            <p:spPr>
              <a:xfrm>
                <a:off x="6461453" y="398283"/>
                <a:ext cx="5455298" cy="527004"/>
              </a:xfrm>
              <a:prstGeom prst="rect">
                <a:avLst/>
              </a:prstGeom>
              <a:noFill/>
            </p:spPr>
            <p:txBody>
              <a:bodyPr wrap="square" rtlCol="0">
                <a:spAutoFit/>
              </a:bodyPr>
              <a:lstStyle/>
              <a:p>
                <a:pPr marL="171450" indent="-171450">
                  <a:buFont typeface="Arial" panose="020B0604020202020204" pitchFamily="34" charset="0"/>
                  <a:buChar char="•"/>
                </a:pPr>
                <a:r>
                  <a:rPr lang="en-US" sz="1400" i="0" u="none" strike="noStrike" dirty="0">
                    <a:solidFill>
                      <a:srgbClr val="000000"/>
                    </a:solidFill>
                    <a:effectLst/>
                    <a:latin typeface="Arial" panose="020B0604020202020204" pitchFamily="34" charset="0"/>
                  </a:rPr>
                  <a:t>Predictive analysis with a sudden rise in sound features at CHF:</a:t>
                </a:r>
              </a:p>
              <a:p>
                <a:pPr/>
                <a14:m>
                  <m:oMathPara xmlns:m="http://schemas.openxmlformats.org/officeDocument/2006/math">
                    <m:oMathParaPr>
                      <m:jc m:val="left"/>
                    </m:oMathParaPr>
                    <m:oMath xmlns:m="http://schemas.openxmlformats.org/officeDocument/2006/math">
                      <m:r>
                        <a:rPr lang="en-IN" sz="1400" b="0" i="1" smtClean="0">
                          <a:latin typeface="Cambria Math" panose="02040503050406030204" pitchFamily="18" charset="0"/>
                        </a:rPr>
                        <m:t>𝐸𝑔</m:t>
                      </m:r>
                      <m:r>
                        <a:rPr lang="en-IN" sz="1400" b="0" i="1" smtClean="0">
                          <a:latin typeface="Cambria Math" panose="02040503050406030204" pitchFamily="18" charset="0"/>
                        </a:rPr>
                        <m:t>:</m:t>
                      </m:r>
                      <m:r>
                        <a:rPr lang="en-IN" sz="1400" b="0" i="1" smtClean="0">
                          <a:latin typeface="Cambria Math" panose="02040503050406030204" pitchFamily="18" charset="0"/>
                        </a:rPr>
                        <m:t>𝐶𝑟𝑒𝑠𝑡</m:t>
                      </m:r>
                      <m:r>
                        <a:rPr lang="en-IN" sz="1400" b="0" i="1" smtClean="0">
                          <a:latin typeface="Cambria Math" panose="02040503050406030204" pitchFamily="18" charset="0"/>
                        </a:rPr>
                        <m:t> </m:t>
                      </m:r>
                      <m:r>
                        <a:rPr lang="en-IN" sz="1400" b="0" i="1" smtClean="0">
                          <a:latin typeface="Cambria Math" panose="02040503050406030204" pitchFamily="18" charset="0"/>
                        </a:rPr>
                        <m:t>𝐹𝑎𝑐𝑡𝑜𝑟</m:t>
                      </m:r>
                      <m:r>
                        <a:rPr lang="en-IN" sz="1400" b="0" i="1" smtClean="0">
                          <a:latin typeface="Cambria Math" panose="02040503050406030204" pitchFamily="18" charset="0"/>
                        </a:rPr>
                        <m:t> </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7</m:t>
                              </m:r>
                            </m:sub>
                          </m:sSub>
                        </m:e>
                      </m:d>
                      <m:r>
                        <a:rPr lang="en-IN" sz="1400" b="0" i="1" smtClean="0">
                          <a:latin typeface="Cambria Math" panose="02040503050406030204" pitchFamily="18" charset="0"/>
                        </a:rPr>
                        <m:t>, </m:t>
                      </m:r>
                      <m:sSup>
                        <m:sSupPr>
                          <m:ctrlPr>
                            <a:rPr lang="en-IN" sz="1400" b="0" i="1" smtClean="0">
                              <a:latin typeface="Cambria Math" panose="02040503050406030204" pitchFamily="18" charset="0"/>
                            </a:rPr>
                          </m:ctrlPr>
                        </m:sSupPr>
                        <m:e>
                          <m:r>
                            <a:rPr lang="en-IN" sz="1400" b="0" i="1" smtClean="0">
                              <a:latin typeface="Cambria Math" panose="02040503050406030204" pitchFamily="18" charset="0"/>
                            </a:rPr>
                            <m:t>5</m:t>
                          </m:r>
                        </m:e>
                        <m:sup>
                          <m:r>
                            <a:rPr lang="en-IN" sz="1400" b="0" i="1" smtClean="0">
                              <a:latin typeface="Cambria Math" panose="02040503050406030204" pitchFamily="18" charset="0"/>
                            </a:rPr>
                            <m:t>𝑡h</m:t>
                          </m:r>
                        </m:sup>
                      </m:sSup>
                      <m:r>
                        <a:rPr lang="en-IN" sz="1400" b="0" i="1" smtClean="0">
                          <a:latin typeface="Cambria Math" panose="02040503050406030204" pitchFamily="18" charset="0"/>
                        </a:rPr>
                        <m:t> </m:t>
                      </m:r>
                      <m:r>
                        <a:rPr lang="en-IN" sz="1400" b="0" i="1" smtClean="0">
                          <a:latin typeface="Cambria Math" panose="02040503050406030204" pitchFamily="18" charset="0"/>
                        </a:rPr>
                        <m:t>𝑀𝑜𝑚𝑒𝑛𝑡</m:t>
                      </m:r>
                      <m:r>
                        <a:rPr lang="en-IN" sz="1400" b="0" i="1" smtClean="0">
                          <a:latin typeface="Cambria Math" panose="02040503050406030204" pitchFamily="18" charset="0"/>
                        </a:rPr>
                        <m:t> </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20</m:t>
                              </m:r>
                            </m:sub>
                          </m:sSub>
                        </m:e>
                      </m:d>
                      <m:r>
                        <a:rPr lang="en-IN" sz="1400" b="0" i="1" smtClean="0">
                          <a:latin typeface="Cambria Math" panose="02040503050406030204" pitchFamily="18" charset="0"/>
                        </a:rPr>
                        <m:t>, </m:t>
                      </m:r>
                      <m:r>
                        <a:rPr lang="en-IN" sz="1400" b="0" i="1" smtClean="0">
                          <a:latin typeface="Cambria Math" panose="02040503050406030204" pitchFamily="18" charset="0"/>
                        </a:rPr>
                        <m:t>𝑀𝑖𝑛𝑖𝑚𝑢𝑚</m:t>
                      </m:r>
                      <m:r>
                        <a:rPr lang="en-IN" sz="1400" b="0" i="1" smtClean="0">
                          <a:latin typeface="Cambria Math" panose="02040503050406030204" pitchFamily="18" charset="0"/>
                        </a:rPr>
                        <m:t> </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53</m:t>
                              </m:r>
                            </m:sub>
                          </m:sSub>
                        </m:e>
                      </m:d>
                      <m:r>
                        <a:rPr lang="en-IN" sz="1400" b="0" i="1" smtClean="0">
                          <a:latin typeface="Cambria Math" panose="02040503050406030204" pitchFamily="18" charset="0"/>
                        </a:rPr>
                        <m:t>, </m:t>
                      </m:r>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55.</m:t>
                          </m:r>
                        </m:sub>
                      </m:sSub>
                    </m:oMath>
                  </m:oMathPara>
                </a14:m>
                <a:endParaRPr lang="en-IN" sz="1400" dirty="0"/>
              </a:p>
            </p:txBody>
          </p:sp>
        </mc:Choice>
        <mc:Fallback xmlns="">
          <p:sp>
            <p:nvSpPr>
              <p:cNvPr id="5" name="TextBox 4">
                <a:extLst>
                  <a:ext uri="{FF2B5EF4-FFF2-40B4-BE49-F238E27FC236}">
                    <a16:creationId xmlns:a16="http://schemas.microsoft.com/office/drawing/2014/main" id="{911BF0B0-710F-FAA2-48FA-C477D64E3407}"/>
                  </a:ext>
                </a:extLst>
              </p:cNvPr>
              <p:cNvSpPr txBox="1">
                <a:spLocks noRot="1" noChangeAspect="1" noMove="1" noResize="1" noEditPoints="1" noAdjustHandles="1" noChangeArrowheads="1" noChangeShapeType="1" noTextEdit="1"/>
              </p:cNvSpPr>
              <p:nvPr/>
            </p:nvSpPr>
            <p:spPr>
              <a:xfrm>
                <a:off x="6461453" y="398283"/>
                <a:ext cx="5455298" cy="527004"/>
              </a:xfrm>
              <a:prstGeom prst="rect">
                <a:avLst/>
              </a:prstGeom>
              <a:blipFill>
                <a:blip r:embed="rId4"/>
                <a:stretch>
                  <a:fillRect l="-223" t="-1149" b="-3448"/>
                </a:stretch>
              </a:blipFill>
            </p:spPr>
            <p:txBody>
              <a:bodyPr/>
              <a:lstStyle/>
              <a:p>
                <a:r>
                  <a:rPr lang="en-IN">
                    <a:noFill/>
                  </a:rPr>
                  <a:t> </a:t>
                </a:r>
              </a:p>
            </p:txBody>
          </p:sp>
        </mc:Fallback>
      </mc:AlternateContent>
      <p:pic>
        <p:nvPicPr>
          <p:cNvPr id="2052" name="Picture 4">
            <a:extLst>
              <a:ext uri="{FF2B5EF4-FFF2-40B4-BE49-F238E27FC236}">
                <a16:creationId xmlns:a16="http://schemas.microsoft.com/office/drawing/2014/main" id="{FE32A3D5-68CE-5981-99A9-6F9C72D3CD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9889"/>
          <a:stretch/>
        </p:blipFill>
        <p:spPr bwMode="auto">
          <a:xfrm>
            <a:off x="6314300" y="1031032"/>
            <a:ext cx="5734050" cy="215741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E5B6F95-D7BB-7CC6-CAF1-D3A42F70776D}"/>
                  </a:ext>
                </a:extLst>
              </p:cNvPr>
              <p:cNvSpPr txBox="1"/>
              <p:nvPr/>
            </p:nvSpPr>
            <p:spPr>
              <a:xfrm>
                <a:off x="0" y="3558385"/>
                <a:ext cx="6382139" cy="523220"/>
              </a:xfrm>
              <a:prstGeom prst="rect">
                <a:avLst/>
              </a:prstGeom>
              <a:noFill/>
            </p:spPr>
            <p:txBody>
              <a:bodyPr wrap="square" rtlCol="0">
                <a:spAutoFit/>
              </a:bodyPr>
              <a:lstStyle/>
              <a:p>
                <a:pPr marL="285750" indent="-285750">
                  <a:buFont typeface="Arial" panose="020B0604020202020204" pitchFamily="34" charset="0"/>
                  <a:buChar char="•"/>
                </a:pPr>
                <a:r>
                  <a:rPr lang="en-US" sz="1400" i="0" u="none" strike="noStrike" dirty="0">
                    <a:solidFill>
                      <a:srgbClr val="000000"/>
                    </a:solidFill>
                    <a:effectLst/>
                    <a:latin typeface="Arial" panose="020B0604020202020204" pitchFamily="34" charset="0"/>
                  </a:rPr>
                  <a:t>Predictive analysis with miscellaneous change in sound features at CHF:</a:t>
                </a:r>
              </a:p>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𝐸𝑔</m:t>
                      </m:r>
                      <m:r>
                        <a:rPr lang="en-IN" sz="1400" b="0" i="1" smtClean="0">
                          <a:latin typeface="Cambria Math" panose="02040503050406030204" pitchFamily="18" charset="0"/>
                        </a:rPr>
                        <m:t>:</m:t>
                      </m:r>
                      <m:r>
                        <a:rPr lang="en-IN" sz="1400" b="0" i="1" smtClean="0">
                          <a:latin typeface="Cambria Math" panose="02040503050406030204" pitchFamily="18" charset="0"/>
                        </a:rPr>
                        <m:t>𝑆𝑘𝑒𝑤𝑛𝑒𝑠𝑠</m:t>
                      </m:r>
                      <m:r>
                        <a:rPr lang="en-IN" sz="1400" b="0" i="1" smtClean="0">
                          <a:latin typeface="Cambria Math" panose="02040503050406030204" pitchFamily="18" charset="0"/>
                        </a:rPr>
                        <m:t> </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23</m:t>
                              </m:r>
                            </m:sub>
                          </m:sSub>
                        </m:e>
                      </m:d>
                      <m:r>
                        <a:rPr lang="en-IN" sz="1400" b="0" i="1" smtClean="0">
                          <a:latin typeface="Cambria Math" panose="02040503050406030204" pitchFamily="18" charset="0"/>
                        </a:rPr>
                        <m:t>, </m:t>
                      </m:r>
                      <m:r>
                        <a:rPr lang="en-IN" sz="1400" b="0" i="1" smtClean="0">
                          <a:latin typeface="Cambria Math" panose="02040503050406030204" pitchFamily="18" charset="0"/>
                        </a:rPr>
                        <m:t>𝑀𝑜𝑠𝑡</m:t>
                      </m:r>
                      <m:r>
                        <a:rPr lang="en-IN" sz="1400" b="0" i="1" smtClean="0">
                          <a:latin typeface="Cambria Math" panose="02040503050406030204" pitchFamily="18" charset="0"/>
                        </a:rPr>
                        <m:t> </m:t>
                      </m:r>
                      <m:r>
                        <a:rPr lang="en-IN" sz="1400" b="0" i="1" smtClean="0">
                          <a:latin typeface="Cambria Math" panose="02040503050406030204" pitchFamily="18" charset="0"/>
                        </a:rPr>
                        <m:t>𝐹𝑟𝑒𝑞𝑢𝑒𝑛𝑡</m:t>
                      </m:r>
                      <m:r>
                        <a:rPr lang="en-IN" sz="1400" b="0" i="1" smtClean="0">
                          <a:latin typeface="Cambria Math" panose="02040503050406030204" pitchFamily="18" charset="0"/>
                        </a:rPr>
                        <m:t> </m:t>
                      </m:r>
                      <m:r>
                        <a:rPr lang="en-IN" sz="1400" b="0" i="1" smtClean="0">
                          <a:latin typeface="Cambria Math" panose="02040503050406030204" pitchFamily="18" charset="0"/>
                        </a:rPr>
                        <m:t>𝑣𝑎𝑙𝑢𝑒𝑠</m:t>
                      </m:r>
                      <m:r>
                        <a:rPr lang="en-IN" sz="1400" b="0" i="1" smtClean="0">
                          <a:latin typeface="Cambria Math" panose="02040503050406030204" pitchFamily="18" charset="0"/>
                        </a:rPr>
                        <m:t> </m:t>
                      </m:r>
                      <m:r>
                        <a:rPr lang="en-IN" sz="1400" b="0" i="1" smtClean="0">
                          <a:latin typeface="Cambria Math" panose="02040503050406030204" pitchFamily="18" charset="0"/>
                        </a:rPr>
                        <m:t>𝑖𝑛</m:t>
                      </m:r>
                      <m:r>
                        <a:rPr lang="en-IN" sz="1400" b="0" i="1" smtClean="0">
                          <a:latin typeface="Cambria Math" panose="02040503050406030204" pitchFamily="18" charset="0"/>
                        </a:rPr>
                        <m:t> </m:t>
                      </m:r>
                      <m:r>
                        <a:rPr lang="en-IN" sz="1400" b="0" i="1" smtClean="0">
                          <a:latin typeface="Cambria Math" panose="02040503050406030204" pitchFamily="18" charset="0"/>
                        </a:rPr>
                        <m:t>𝑎𝑟𝑟𝑎𝑦</m:t>
                      </m:r>
                      <m:r>
                        <a:rPr lang="en-IN" sz="1400" b="0" i="1" smtClean="0">
                          <a:latin typeface="Cambria Math" panose="02040503050406030204" pitchFamily="18" charset="0"/>
                        </a:rPr>
                        <m:t> </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54</m:t>
                              </m:r>
                            </m:sub>
                          </m:sSub>
                        </m:e>
                      </m:d>
                      <m:r>
                        <a:rPr lang="en-IN" sz="1400" b="0" i="1" smtClean="0">
                          <a:latin typeface="Cambria Math" panose="02040503050406030204" pitchFamily="18" charset="0"/>
                        </a:rPr>
                        <m:t>, </m:t>
                      </m:r>
                      <m:r>
                        <a:rPr lang="en-IN" sz="1400" b="0" i="1" smtClean="0">
                          <a:latin typeface="Cambria Math" panose="02040503050406030204" pitchFamily="18" charset="0"/>
                        </a:rPr>
                        <m:t>𝑀𝑒𝑑𝑖𝑎𝑛</m:t>
                      </m:r>
                      <m:r>
                        <a:rPr lang="en-IN" sz="1400" b="0" i="1" smtClean="0">
                          <a:latin typeface="Cambria Math" panose="02040503050406030204" pitchFamily="18" charset="0"/>
                        </a:rPr>
                        <m:t> </m:t>
                      </m:r>
                      <m:r>
                        <a:rPr lang="en-IN" sz="1400" b="0" i="1" smtClean="0">
                          <a:latin typeface="Cambria Math" panose="02040503050406030204" pitchFamily="18" charset="0"/>
                        </a:rPr>
                        <m:t>𝑉𝑎𝑙𝑢𝑒</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59</m:t>
                              </m:r>
                            </m:sub>
                          </m:sSub>
                        </m:e>
                      </m:d>
                      <m:r>
                        <a:rPr lang="en-IN" sz="1400" b="0" i="1" smtClean="0">
                          <a:latin typeface="Cambria Math" panose="02040503050406030204" pitchFamily="18" charset="0"/>
                        </a:rPr>
                        <m:t>.</m:t>
                      </m:r>
                    </m:oMath>
                  </m:oMathPara>
                </a14:m>
                <a:endParaRPr lang="en-IN" sz="1400" dirty="0"/>
              </a:p>
            </p:txBody>
          </p:sp>
        </mc:Choice>
        <mc:Fallback xmlns="">
          <p:sp>
            <p:nvSpPr>
              <p:cNvPr id="6" name="TextBox 5">
                <a:extLst>
                  <a:ext uri="{FF2B5EF4-FFF2-40B4-BE49-F238E27FC236}">
                    <a16:creationId xmlns:a16="http://schemas.microsoft.com/office/drawing/2014/main" id="{8E5B6F95-D7BB-7CC6-CAF1-D3A42F70776D}"/>
                  </a:ext>
                </a:extLst>
              </p:cNvPr>
              <p:cNvSpPr txBox="1">
                <a:spLocks noRot="1" noChangeAspect="1" noMove="1" noResize="1" noEditPoints="1" noAdjustHandles="1" noChangeArrowheads="1" noChangeShapeType="1" noTextEdit="1"/>
              </p:cNvSpPr>
              <p:nvPr/>
            </p:nvSpPr>
            <p:spPr>
              <a:xfrm>
                <a:off x="0" y="3558385"/>
                <a:ext cx="6382139" cy="523220"/>
              </a:xfrm>
              <a:prstGeom prst="rect">
                <a:avLst/>
              </a:prstGeom>
              <a:blipFill>
                <a:blip r:embed="rId6"/>
                <a:stretch>
                  <a:fillRect l="-96" t="-2326" b="-2326"/>
                </a:stretch>
              </a:blipFill>
            </p:spPr>
            <p:txBody>
              <a:bodyPr/>
              <a:lstStyle/>
              <a:p>
                <a:r>
                  <a:rPr lang="en-IN">
                    <a:noFill/>
                  </a:rPr>
                  <a:t> </a:t>
                </a:r>
              </a:p>
            </p:txBody>
          </p:sp>
        </mc:Fallback>
      </mc:AlternateContent>
      <p:pic>
        <p:nvPicPr>
          <p:cNvPr id="2054" name="Picture 6">
            <a:extLst>
              <a:ext uri="{FF2B5EF4-FFF2-40B4-BE49-F238E27FC236}">
                <a16:creationId xmlns:a16="http://schemas.microsoft.com/office/drawing/2014/main" id="{C5686EAF-34B9-E260-8F2A-5B8B8B12F3D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9889" r="3342"/>
          <a:stretch/>
        </p:blipFill>
        <p:spPr bwMode="auto">
          <a:xfrm>
            <a:off x="0" y="4278860"/>
            <a:ext cx="5827355" cy="226834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A4DBC69-402C-33A4-7ACB-FC2A9574C774}"/>
                  </a:ext>
                </a:extLst>
              </p:cNvPr>
              <p:cNvSpPr txBox="1"/>
              <p:nvPr/>
            </p:nvSpPr>
            <p:spPr>
              <a:xfrm>
                <a:off x="6775584" y="3538105"/>
                <a:ext cx="5141167" cy="738664"/>
              </a:xfrm>
              <a:prstGeom prst="rect">
                <a:avLst/>
              </a:prstGeom>
              <a:noFill/>
            </p:spPr>
            <p:txBody>
              <a:bodyPr wrap="square" rtlCol="0">
                <a:spAutoFit/>
              </a:bodyPr>
              <a:lstStyle/>
              <a:p>
                <a:pPr marL="285750" indent="-285750">
                  <a:buFont typeface="Arial" panose="020B0604020202020204" pitchFamily="34" charset="0"/>
                  <a:buChar char="•"/>
                </a:pPr>
                <a:r>
                  <a:rPr lang="en-IN" sz="1400" i="0" u="none" strike="noStrike" dirty="0">
                    <a:solidFill>
                      <a:srgbClr val="000000"/>
                    </a:solidFill>
                    <a:effectLst/>
                    <a:latin typeface="Arial" panose="020B0604020202020204" pitchFamily="34" charset="0"/>
                  </a:rPr>
                  <a:t>Inappropriate features:</a:t>
                </a:r>
              </a:p>
              <a:p>
                <a:pPr/>
                <a14:m>
                  <m:oMathPara xmlns:m="http://schemas.openxmlformats.org/officeDocument/2006/math">
                    <m:oMathParaPr>
                      <m:jc m:val="left"/>
                    </m:oMathParaPr>
                    <m:oMath xmlns:m="http://schemas.openxmlformats.org/officeDocument/2006/math">
                      <m:r>
                        <a:rPr lang="en-IN" sz="1400" b="0" i="1" smtClean="0">
                          <a:latin typeface="Cambria Math" panose="02040503050406030204" pitchFamily="18" charset="0"/>
                        </a:rPr>
                        <m:t>𝐸𝑔</m:t>
                      </m:r>
                      <m:r>
                        <a:rPr lang="en-IN" sz="1400" b="0" i="1" smtClean="0">
                          <a:latin typeface="Cambria Math" panose="02040503050406030204" pitchFamily="18" charset="0"/>
                        </a:rPr>
                        <m:t>:</m:t>
                      </m:r>
                      <m:r>
                        <a:rPr lang="en-IN" sz="1400" b="0" i="1" smtClean="0">
                          <a:latin typeface="Cambria Math" panose="02040503050406030204" pitchFamily="18" charset="0"/>
                        </a:rPr>
                        <m:t>𝐶𝑙𝑒𝑎𝑟𝑎𝑛𝑐𝑒</m:t>
                      </m:r>
                      <m:r>
                        <a:rPr lang="en-IN" sz="1400" b="0" i="1" smtClean="0">
                          <a:latin typeface="Cambria Math" panose="02040503050406030204" pitchFamily="18" charset="0"/>
                        </a:rPr>
                        <m:t> </m:t>
                      </m:r>
                      <m:r>
                        <a:rPr lang="en-IN" sz="1400" b="0" i="1" smtClean="0">
                          <a:latin typeface="Cambria Math" panose="02040503050406030204" pitchFamily="18" charset="0"/>
                        </a:rPr>
                        <m:t>𝐹𝑎𝑐𝑡𝑜𝑟</m:t>
                      </m:r>
                      <m:r>
                        <a:rPr lang="en-IN" sz="1400" b="0" i="1" smtClean="0">
                          <a:latin typeface="Cambria Math" panose="02040503050406030204" pitchFamily="18" charset="0"/>
                        </a:rPr>
                        <m:t> </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53</m:t>
                              </m:r>
                            </m:sub>
                          </m:sSub>
                        </m:e>
                      </m:d>
                      <m:r>
                        <a:rPr lang="en-IN" sz="1400" b="0" i="1" smtClean="0">
                          <a:latin typeface="Cambria Math" panose="02040503050406030204" pitchFamily="18" charset="0"/>
                        </a:rPr>
                        <m:t>, </m:t>
                      </m:r>
                      <m:r>
                        <a:rPr lang="en-IN" sz="1400" b="0" i="1" smtClean="0">
                          <a:latin typeface="Cambria Math" panose="02040503050406030204" pitchFamily="18" charset="0"/>
                        </a:rPr>
                        <m:t>𝐹𝑀</m:t>
                      </m:r>
                      <m:r>
                        <a:rPr lang="en-IN" sz="1400" b="0" i="1" smtClean="0">
                          <a:latin typeface="Cambria Math" panose="02040503050406030204" pitchFamily="18" charset="0"/>
                        </a:rPr>
                        <m:t>4 </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28</m:t>
                              </m:r>
                            </m:sub>
                          </m:sSub>
                        </m:e>
                      </m:d>
                      <m:r>
                        <a:rPr lang="en-IN" sz="1400" b="0" i="1" smtClean="0">
                          <a:latin typeface="Cambria Math" panose="02040503050406030204" pitchFamily="18" charset="0"/>
                        </a:rPr>
                        <m:t>, </m:t>
                      </m:r>
                      <m:r>
                        <a:rPr lang="en-IN" sz="1400" b="0" i="1" smtClean="0">
                          <a:latin typeface="Cambria Math" panose="02040503050406030204" pitchFamily="18" charset="0"/>
                        </a:rPr>
                        <m:t>𝑆h𝑎𝑝𝑒</m:t>
                      </m:r>
                      <m:r>
                        <a:rPr lang="en-IN" sz="1400" b="0" i="1" smtClean="0">
                          <a:latin typeface="Cambria Math" panose="02040503050406030204" pitchFamily="18" charset="0"/>
                        </a:rPr>
                        <m:t> </m:t>
                      </m:r>
                      <m:r>
                        <a:rPr lang="en-IN" sz="1400" b="0" i="1" smtClean="0">
                          <a:latin typeface="Cambria Math" panose="02040503050406030204" pitchFamily="18" charset="0"/>
                        </a:rPr>
                        <m:t>𝐹𝑎𝑐𝑡𝑜𝑟</m:t>
                      </m:r>
                      <m:r>
                        <a:rPr lang="en-IN" sz="1400" b="0" i="1" smtClean="0">
                          <a:latin typeface="Cambria Math" panose="02040503050406030204" pitchFamily="18" charset="0"/>
                        </a:rPr>
                        <m:t> </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25</m:t>
                              </m:r>
                            </m:sub>
                          </m:sSub>
                        </m:e>
                      </m:d>
                      <m:r>
                        <a:rPr lang="en-IN" sz="1400" b="0" i="1" smtClean="0">
                          <a:latin typeface="Cambria Math" panose="02040503050406030204" pitchFamily="18" charset="0"/>
                        </a:rPr>
                        <m:t>,</m:t>
                      </m:r>
                    </m:oMath>
                  </m:oMathPara>
                </a14:m>
                <a:endParaRPr lang="en-IN" sz="1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IN" sz="1400" b="0" i="1" smtClean="0">
                          <a:latin typeface="Cambria Math" panose="02040503050406030204" pitchFamily="18" charset="0"/>
                        </a:rPr>
                        <m:t>𝑆𝑘𝑒𝑤𝑛𝑒𝑠𝑠</m:t>
                      </m:r>
                      <m:r>
                        <a:rPr lang="en-IN" sz="1400" b="0" i="1" smtClean="0">
                          <a:latin typeface="Cambria Math" panose="02040503050406030204" pitchFamily="18" charset="0"/>
                        </a:rPr>
                        <m:t> </m:t>
                      </m:r>
                      <m:r>
                        <a:rPr lang="en-IN" sz="1400" b="0" i="1" smtClean="0">
                          <a:latin typeface="Cambria Math" panose="02040503050406030204" pitchFamily="18" charset="0"/>
                        </a:rPr>
                        <m:t>𝐹𝑎𝑐𝑡𝑜𝑟</m:t>
                      </m:r>
                      <m:r>
                        <a:rPr lang="en-IN" sz="1400" b="0" i="1" smtClean="0">
                          <a:latin typeface="Cambria Math" panose="02040503050406030204" pitchFamily="18" charset="0"/>
                        </a:rPr>
                        <m:t> </m:t>
                      </m:r>
                      <m:d>
                        <m:dPr>
                          <m:ctrlPr>
                            <a:rPr lang="en-IN" sz="1400" b="0" i="1" smtClean="0">
                              <a:latin typeface="Cambria Math" panose="02040503050406030204" pitchFamily="18" charset="0"/>
                            </a:rPr>
                          </m:ctrlPr>
                        </m:dPr>
                        <m:e>
                          <m:sSub>
                            <m:sSubPr>
                              <m:ctrlPr>
                                <a:rPr lang="en-IN" sz="1400" b="0" i="1" smtClean="0">
                                  <a:latin typeface="Cambria Math" panose="02040503050406030204" pitchFamily="18" charset="0"/>
                                </a:rPr>
                              </m:ctrlPr>
                            </m:sSubPr>
                            <m:e>
                              <m:r>
                                <a:rPr lang="en-IN" sz="1400" b="0" i="1" smtClean="0">
                                  <a:latin typeface="Cambria Math" panose="02040503050406030204" pitchFamily="18" charset="0"/>
                                </a:rPr>
                                <m:t>𝐹</m:t>
                              </m:r>
                            </m:e>
                            <m:sub>
                              <m:r>
                                <a:rPr lang="en-IN" sz="1400" b="0" i="1" smtClean="0">
                                  <a:latin typeface="Cambria Math" panose="02040503050406030204" pitchFamily="18" charset="0"/>
                                </a:rPr>
                                <m:t>24</m:t>
                              </m:r>
                            </m:sub>
                          </m:sSub>
                        </m:e>
                      </m:d>
                      <m:r>
                        <a:rPr lang="en-IN" sz="1400" b="0" i="1" smtClean="0">
                          <a:latin typeface="Cambria Math" panose="02040503050406030204" pitchFamily="18" charset="0"/>
                        </a:rPr>
                        <m:t>.</m:t>
                      </m:r>
                    </m:oMath>
                  </m:oMathPara>
                </a14:m>
                <a:endParaRPr lang="en-IN" sz="1400" dirty="0"/>
              </a:p>
            </p:txBody>
          </p:sp>
        </mc:Choice>
        <mc:Fallback xmlns="">
          <p:sp>
            <p:nvSpPr>
              <p:cNvPr id="8" name="TextBox 7">
                <a:extLst>
                  <a:ext uri="{FF2B5EF4-FFF2-40B4-BE49-F238E27FC236}">
                    <a16:creationId xmlns:a16="http://schemas.microsoft.com/office/drawing/2014/main" id="{AA4DBC69-402C-33A4-7ACB-FC2A9574C774}"/>
                  </a:ext>
                </a:extLst>
              </p:cNvPr>
              <p:cNvSpPr txBox="1">
                <a:spLocks noRot="1" noChangeAspect="1" noMove="1" noResize="1" noEditPoints="1" noAdjustHandles="1" noChangeArrowheads="1" noChangeShapeType="1" noTextEdit="1"/>
              </p:cNvSpPr>
              <p:nvPr/>
            </p:nvSpPr>
            <p:spPr>
              <a:xfrm>
                <a:off x="6775584" y="3538105"/>
                <a:ext cx="5141167" cy="738664"/>
              </a:xfrm>
              <a:prstGeom prst="rect">
                <a:avLst/>
              </a:prstGeom>
              <a:blipFill>
                <a:blip r:embed="rId8"/>
                <a:stretch>
                  <a:fillRect l="-118" t="-820"/>
                </a:stretch>
              </a:blipFill>
            </p:spPr>
            <p:txBody>
              <a:bodyPr/>
              <a:lstStyle/>
              <a:p>
                <a:r>
                  <a:rPr lang="en-IN">
                    <a:noFill/>
                  </a:rPr>
                  <a:t> </a:t>
                </a:r>
              </a:p>
            </p:txBody>
          </p:sp>
        </mc:Fallback>
      </mc:AlternateContent>
      <p:pic>
        <p:nvPicPr>
          <p:cNvPr id="2056" name="Picture 8">
            <a:extLst>
              <a:ext uri="{FF2B5EF4-FFF2-40B4-BE49-F238E27FC236}">
                <a16:creationId xmlns:a16="http://schemas.microsoft.com/office/drawing/2014/main" id="{D1C666FF-3D81-3329-32B2-9254670EFCD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49826" r="5089"/>
          <a:stretch/>
        </p:blipFill>
        <p:spPr bwMode="auto">
          <a:xfrm>
            <a:off x="6314300" y="4376044"/>
            <a:ext cx="5704478" cy="2264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985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3AFC76-074C-42DF-B1D0-C39C158DA3D9}"/>
              </a:ext>
            </a:extLst>
          </p:cNvPr>
          <p:cNvPicPr>
            <a:picLocks noChangeAspect="1"/>
          </p:cNvPicPr>
          <p:nvPr/>
        </p:nvPicPr>
        <p:blipFill>
          <a:blip r:embed="rId2"/>
          <a:stretch>
            <a:fillRect/>
          </a:stretch>
        </p:blipFill>
        <p:spPr>
          <a:xfrm>
            <a:off x="6214977" y="265922"/>
            <a:ext cx="5884505" cy="6330821"/>
          </a:xfrm>
          <a:prstGeom prst="rect">
            <a:avLst/>
          </a:prstGeo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2E4592A-12CD-2033-0B82-1ABBFD7CEF36}"/>
                  </a:ext>
                </a:extLst>
              </p:cNvPr>
              <p:cNvSpPr txBox="1"/>
              <p:nvPr/>
            </p:nvSpPr>
            <p:spPr>
              <a:xfrm>
                <a:off x="-50157" y="1207664"/>
                <a:ext cx="3275045"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𝑀𝑖𝑛𝑖𝑚𝑢𝑚</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53</m:t>
                          </m:r>
                        </m:sub>
                      </m:sSub>
                      <m:r>
                        <a:rPr lang="en-IN" b="0" i="1" smtClean="0">
                          <a:latin typeface="Cambria Math" panose="02040503050406030204" pitchFamily="18" charset="0"/>
                        </a:rPr>
                        <m:t>=</m:t>
                      </m:r>
                      <m:r>
                        <m:rPr>
                          <m:sty m:val="p"/>
                        </m:rPr>
                        <a:rPr lang="en-IN" b="0" i="0" smtClean="0">
                          <a:latin typeface="Cambria Math" panose="02040503050406030204" pitchFamily="18" charset="0"/>
                        </a:rPr>
                        <m:t>min</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m:oMathPara>
                </a14:m>
                <a:endParaRPr lang="en-IN" dirty="0"/>
              </a:p>
              <a:p>
                <a:endParaRPr lang="en-IN" dirty="0"/>
              </a:p>
            </p:txBody>
          </p:sp>
        </mc:Choice>
        <mc:Fallback xmlns="">
          <p:sp>
            <p:nvSpPr>
              <p:cNvPr id="4" name="TextBox 3">
                <a:extLst>
                  <a:ext uri="{FF2B5EF4-FFF2-40B4-BE49-F238E27FC236}">
                    <a16:creationId xmlns:a16="http://schemas.microsoft.com/office/drawing/2014/main" id="{C2E4592A-12CD-2033-0B82-1ABBFD7CEF36}"/>
                  </a:ext>
                </a:extLst>
              </p:cNvPr>
              <p:cNvSpPr txBox="1">
                <a:spLocks noRot="1" noChangeAspect="1" noMove="1" noResize="1" noEditPoints="1" noAdjustHandles="1" noChangeArrowheads="1" noChangeShapeType="1" noTextEdit="1"/>
              </p:cNvSpPr>
              <p:nvPr/>
            </p:nvSpPr>
            <p:spPr>
              <a:xfrm>
                <a:off x="-50157" y="1207664"/>
                <a:ext cx="3275045" cy="646331"/>
              </a:xfrm>
              <a:prstGeom prst="rect">
                <a:avLst/>
              </a:prstGeom>
              <a:blipFill>
                <a:blip r:embed="rId3"/>
                <a:stretch>
                  <a:fillRect/>
                </a:stretch>
              </a:blipFill>
            </p:spPr>
            <p:txBody>
              <a:bodyPr/>
              <a:lstStyle/>
              <a:p>
                <a:r>
                  <a:rPr lang="en-IN">
                    <a:noFill/>
                  </a:rPr>
                  <a:t> </a:t>
                </a:r>
              </a:p>
            </p:txBody>
          </p:sp>
        </mc:Fallback>
      </mc:AlternateContent>
      <p:pic>
        <p:nvPicPr>
          <p:cNvPr id="7" name="Picture 6">
            <a:extLst>
              <a:ext uri="{FF2B5EF4-FFF2-40B4-BE49-F238E27FC236}">
                <a16:creationId xmlns:a16="http://schemas.microsoft.com/office/drawing/2014/main" id="{753A472C-5F73-A84D-2A18-A1AD9BC64A23}"/>
              </a:ext>
            </a:extLst>
          </p:cNvPr>
          <p:cNvPicPr>
            <a:picLocks noChangeAspect="1"/>
          </p:cNvPicPr>
          <p:nvPr/>
        </p:nvPicPr>
        <p:blipFill>
          <a:blip r:embed="rId4"/>
          <a:stretch>
            <a:fillRect/>
          </a:stretch>
        </p:blipFill>
        <p:spPr>
          <a:xfrm>
            <a:off x="211494" y="1954989"/>
            <a:ext cx="5884506" cy="451118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64BCC412-D5A8-3B56-74E1-F39F64084647}"/>
              </a:ext>
            </a:extLst>
          </p:cNvPr>
          <p:cNvSpPr txBox="1"/>
          <p:nvPr/>
        </p:nvSpPr>
        <p:spPr>
          <a:xfrm>
            <a:off x="211496" y="103999"/>
            <a:ext cx="5884504" cy="1800493"/>
          </a:xfrm>
          <a:prstGeom prst="rect">
            <a:avLst/>
          </a:prstGeom>
          <a:noFill/>
        </p:spPr>
        <p:txBody>
          <a:bodyPr wrap="square" rtlCol="0">
            <a:spAutoFit/>
          </a:bodyPr>
          <a:lstStyle/>
          <a:p>
            <a:r>
              <a:rPr lang="en-IN" sz="2800" i="1" dirty="0">
                <a:latin typeface="Calibri "/>
              </a:rPr>
              <a:t>Feature Identification for Determination of Precursor to CHF</a:t>
            </a:r>
            <a:r>
              <a:rPr lang="en-IN" sz="2800" dirty="0"/>
              <a:t>:</a:t>
            </a:r>
          </a:p>
          <a:p>
            <a:endParaRPr lang="en-IN" sz="2800" dirty="0"/>
          </a:p>
          <a:p>
            <a:endParaRPr lang="en-IN" sz="900" dirty="0"/>
          </a:p>
          <a:p>
            <a:r>
              <a:rPr lang="en-IN" dirty="0"/>
              <a:t>Impact of Window-size, overlap and noise reduction </a:t>
            </a:r>
          </a:p>
        </p:txBody>
      </p:sp>
    </p:spTree>
    <p:extLst>
      <p:ext uri="{BB962C8B-B14F-4D97-AF65-F5344CB8AC3E}">
        <p14:creationId xmlns:p14="http://schemas.microsoft.com/office/powerpoint/2010/main" val="2322394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671CAA-5C40-CECC-4D71-9E346E149E33}"/>
              </a:ext>
            </a:extLst>
          </p:cNvPr>
          <p:cNvSpPr txBox="1"/>
          <p:nvPr/>
        </p:nvSpPr>
        <p:spPr>
          <a:xfrm>
            <a:off x="207439" y="136525"/>
            <a:ext cx="11519585" cy="1200329"/>
          </a:xfrm>
          <a:prstGeom prst="rect">
            <a:avLst/>
          </a:prstGeom>
          <a:noFill/>
        </p:spPr>
        <p:txBody>
          <a:bodyPr wrap="square" rtlCol="0">
            <a:spAutoFit/>
          </a:bodyPr>
          <a:lstStyle/>
          <a:p>
            <a:r>
              <a:rPr lang="en-IN" sz="2400" b="1" dirty="0">
                <a:effectLst/>
                <a:latin typeface="Calibri" panose="020F0502020204030204" pitchFamily="34" charset="0"/>
                <a:ea typeface="Calibri" panose="020F0502020204030204" pitchFamily="34" charset="0"/>
                <a:cs typeface="Times New Roman" panose="02020603050405020304" pitchFamily="18" charset="0"/>
              </a:rPr>
              <a:t>Dynamic Plotting of Acoustic Signal Features </a:t>
            </a:r>
            <a:r>
              <a:rPr lang="en-IN" sz="2400" b="1" dirty="0">
                <a:latin typeface="Calibri" panose="020F0502020204030204" pitchFamily="34" charset="0"/>
                <a:ea typeface="Calibri" panose="020F0502020204030204" pitchFamily="34" charset="0"/>
                <a:cs typeface="Times New Roman" panose="02020603050405020304" pitchFamily="18" charset="0"/>
              </a:rPr>
              <a:t>, </a:t>
            </a:r>
            <a:r>
              <a:rPr lang="en-IN" sz="2400" b="1" dirty="0">
                <a:effectLst/>
                <a:latin typeface="Calibri" panose="020F0502020204030204" pitchFamily="34" charset="0"/>
                <a:ea typeface="Calibri" panose="020F0502020204030204" pitchFamily="34" charset="0"/>
                <a:cs typeface="Times New Roman" panose="02020603050405020304" pitchFamily="18" charset="0"/>
              </a:rPr>
              <a:t>Mean and Standard Deviation Against Audio Data Time Series:</a:t>
            </a:r>
          </a:p>
          <a:p>
            <a:pPr algn="ctr"/>
            <a:endParaRPr lang="en-IN" sz="2400" dirty="0"/>
          </a:p>
        </p:txBody>
      </p:sp>
      <p:grpSp>
        <p:nvGrpSpPr>
          <p:cNvPr id="9" name="Group 8">
            <a:extLst>
              <a:ext uri="{FF2B5EF4-FFF2-40B4-BE49-F238E27FC236}">
                <a16:creationId xmlns:a16="http://schemas.microsoft.com/office/drawing/2014/main" id="{52F6B275-363C-7C1E-8784-672C8AC3D5B8}"/>
              </a:ext>
            </a:extLst>
          </p:cNvPr>
          <p:cNvGrpSpPr/>
          <p:nvPr/>
        </p:nvGrpSpPr>
        <p:grpSpPr>
          <a:xfrm>
            <a:off x="99527" y="2045277"/>
            <a:ext cx="5620138" cy="3152064"/>
            <a:chOff x="261258" y="1270646"/>
            <a:chExt cx="5411754" cy="2915881"/>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3F9E846-3EE5-418A-00FE-984A4C1AE3A7}"/>
                    </a:ext>
                  </a:extLst>
                </p:cNvPr>
                <p:cNvSpPr txBox="1"/>
                <p:nvPr/>
              </p:nvSpPr>
              <p:spPr>
                <a:xfrm>
                  <a:off x="261258" y="1270646"/>
                  <a:ext cx="5411754" cy="656013"/>
                </a:xfrm>
                <a:prstGeom prst="rect">
                  <a:avLst/>
                </a:prstGeom>
                <a:noFill/>
              </p:spPr>
              <p:txBody>
                <a:bodyPr wrap="square" rtlCol="0">
                  <a:spAutoFit/>
                </a:bodyPr>
                <a:lstStyle/>
                <a:p>
                  <a14:m>
                    <m:oMath xmlns:m="http://schemas.openxmlformats.org/officeDocument/2006/math">
                      <m:r>
                        <a:rPr lang="en-IN" i="1" dirty="0" smtClean="0">
                          <a:latin typeface="Cambria Math" panose="02040503050406030204" pitchFamily="18" charset="0"/>
                        </a:rPr>
                        <m:t>𝑅𝑜𝑜𝑡</m:t>
                      </m:r>
                      <m:r>
                        <a:rPr lang="en-IN" i="1" dirty="0" smtClean="0">
                          <a:latin typeface="Cambria Math" panose="02040503050406030204" pitchFamily="18" charset="0"/>
                        </a:rPr>
                        <m:t> </m:t>
                      </m:r>
                      <m:r>
                        <a:rPr lang="en-IN" i="1" dirty="0" smtClean="0">
                          <a:latin typeface="Cambria Math" panose="02040503050406030204" pitchFamily="18" charset="0"/>
                        </a:rPr>
                        <m:t>𝑀𝑒𝑎𝑛</m:t>
                      </m:r>
                      <m:r>
                        <a:rPr lang="en-IN" i="1" dirty="0" smtClean="0">
                          <a:latin typeface="Cambria Math" panose="02040503050406030204" pitchFamily="18" charset="0"/>
                        </a:rPr>
                        <m:t> </m:t>
                      </m:r>
                      <m:r>
                        <a:rPr lang="en-IN" i="1" dirty="0" smtClean="0">
                          <a:latin typeface="Cambria Math" panose="02040503050406030204" pitchFamily="18" charset="0"/>
                        </a:rPr>
                        <m:t>𝑆𝑞𝑢𝑎𝑟𝑒</m:t>
                      </m:r>
                    </m:oMath>
                  </a14:m>
                  <a:r>
                    <a:rPr lang="en-IN" i="0" dirty="0">
                      <a:latin typeface="+mj-lt"/>
                    </a:rPr>
                    <a:t> , </a:t>
                  </a:r>
                  <a14:m>
                    <m:oMath xmlns:m="http://schemas.openxmlformats.org/officeDocument/2006/math">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6</m:t>
                          </m:r>
                        </m:sub>
                      </m:sSub>
                      <m:r>
                        <a:rPr lang="en-IN" b="0" i="1" smtClean="0">
                          <a:latin typeface="Cambria Math" panose="02040503050406030204" pitchFamily="18" charset="0"/>
                        </a:rPr>
                        <m:t>=</m:t>
                      </m:r>
                      <m:rad>
                        <m:radPr>
                          <m:degHide m:val="on"/>
                          <m:ctrlPr>
                            <a:rPr lang="en-IN" b="0" i="1" smtClean="0">
                              <a:latin typeface="Cambria Math" panose="02040503050406030204" pitchFamily="18" charset="0"/>
                            </a:rPr>
                          </m:ctrlPr>
                        </m:radPr>
                        <m:deg/>
                        <m:e>
                          <m:f>
                            <m:fPr>
                              <m:ctrlPr>
                                <a:rPr lang="en-IN" b="0" i="1" smtClean="0">
                                  <a:latin typeface="Cambria Math" panose="02040503050406030204" pitchFamily="18" charset="0"/>
                                </a:rPr>
                              </m:ctrlPr>
                            </m:fPr>
                            <m:num>
                              <m:nary>
                                <m:naryPr>
                                  <m:chr m:val="∑"/>
                                  <m:ctrlPr>
                                    <a:rPr lang="en-IN" b="0" i="1" smtClean="0">
                                      <a:latin typeface="Cambria Math" panose="02040503050406030204" pitchFamily="18" charset="0"/>
                                    </a:rPr>
                                  </m:ctrlPr>
                                </m:naryPr>
                                <m:sub>
                                  <m:r>
                                    <m:rPr>
                                      <m:brk m:alnAt="23"/>
                                    </m:rPr>
                                    <a:rPr lang="en-IN" b="0" i="1" smtClean="0">
                                      <a:latin typeface="Cambria Math" panose="02040503050406030204" pitchFamily="18" charset="0"/>
                                    </a:rPr>
                                    <m:t>𝑖</m:t>
                                  </m:r>
                                  <m:r>
                                    <a:rPr lang="en-IN" b="0" i="1" smtClean="0">
                                      <a:latin typeface="Cambria Math" panose="02040503050406030204" pitchFamily="18" charset="0"/>
                                    </a:rPr>
                                    <m:t>=1</m:t>
                                  </m:r>
                                </m:sub>
                                <m:sup>
                                  <m:r>
                                    <a:rPr lang="en-IN" b="0" i="1" smtClean="0">
                                      <a:latin typeface="Cambria Math" panose="02040503050406030204" pitchFamily="18" charset="0"/>
                                    </a:rPr>
                                    <m:t>𝑁</m:t>
                                  </m:r>
                                </m:sup>
                                <m:e>
                                  <m:sSup>
                                    <m:sSupPr>
                                      <m:ctrlPr>
                                        <a:rPr lang="en-IN" b="0" i="1" smtClean="0">
                                          <a:latin typeface="Cambria Math" panose="02040503050406030204" pitchFamily="18" charset="0"/>
                                        </a:rPr>
                                      </m:ctrlPr>
                                    </m:sSupPr>
                                    <m:e>
                                      <m:d>
                                        <m:dPr>
                                          <m:begChr m:val="["/>
                                          <m:endChr m:val="]"/>
                                          <m:ctrlPr>
                                            <a:rPr lang="en-IN" b="0" i="1" smtClean="0">
                                              <a:latin typeface="Cambria Math" panose="02040503050406030204" pitchFamily="18" charset="0"/>
                                            </a:rPr>
                                          </m:ctrlPr>
                                        </m:dPr>
                                        <m:e>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e>
                                      </m:d>
                                    </m:e>
                                    <m:sup>
                                      <m:r>
                                        <a:rPr lang="en-IN" b="0" i="1" smtClean="0">
                                          <a:latin typeface="Cambria Math" panose="02040503050406030204" pitchFamily="18" charset="0"/>
                                        </a:rPr>
                                        <m:t>2</m:t>
                                      </m:r>
                                    </m:sup>
                                  </m:sSup>
                                </m:e>
                              </m:nary>
                            </m:num>
                            <m:den>
                              <m:r>
                                <a:rPr lang="en-IN" b="0" i="1" smtClean="0">
                                  <a:latin typeface="Cambria Math" panose="02040503050406030204" pitchFamily="18" charset="0"/>
                                </a:rPr>
                                <m:t>𝑁</m:t>
                              </m:r>
                            </m:den>
                          </m:f>
                        </m:e>
                      </m:rad>
                    </m:oMath>
                  </a14:m>
                  <a:endParaRPr lang="en-IN" dirty="0"/>
                </a:p>
              </p:txBody>
            </p:sp>
          </mc:Choice>
          <mc:Fallback xmlns="">
            <p:sp>
              <p:nvSpPr>
                <p:cNvPr id="5" name="TextBox 4">
                  <a:extLst>
                    <a:ext uri="{FF2B5EF4-FFF2-40B4-BE49-F238E27FC236}">
                      <a16:creationId xmlns:a16="http://schemas.microsoft.com/office/drawing/2014/main" id="{53F9E846-3EE5-418A-00FE-984A4C1AE3A7}"/>
                    </a:ext>
                  </a:extLst>
                </p:cNvPr>
                <p:cNvSpPr txBox="1">
                  <a:spLocks noRot="1" noChangeAspect="1" noMove="1" noResize="1" noEditPoints="1" noAdjustHandles="1" noChangeArrowheads="1" noChangeShapeType="1" noTextEdit="1"/>
                </p:cNvSpPr>
                <p:nvPr/>
              </p:nvSpPr>
              <p:spPr>
                <a:xfrm>
                  <a:off x="261258" y="1270646"/>
                  <a:ext cx="5411754" cy="656013"/>
                </a:xfrm>
                <a:prstGeom prst="rect">
                  <a:avLst/>
                </a:prstGeom>
                <a:blipFill>
                  <a:blip r:embed="rId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DC4EB2A-3729-B54D-20A7-481C927574FE}"/>
                    </a:ext>
                  </a:extLst>
                </p:cNvPr>
                <p:cNvSpPr txBox="1"/>
                <p:nvPr/>
              </p:nvSpPr>
              <p:spPr>
                <a:xfrm>
                  <a:off x="261258" y="2052734"/>
                  <a:ext cx="3470987" cy="90037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IN" b="0" i="1" dirty="0" smtClean="0">
                                <a:latin typeface="Cambria Math" panose="02040503050406030204" pitchFamily="18" charset="0"/>
                              </a:rPr>
                            </m:ctrlPr>
                          </m:sSupPr>
                          <m:e>
                            <m:r>
                              <a:rPr lang="en-IN" b="0" i="1" dirty="0" smtClean="0">
                                <a:latin typeface="Cambria Math" panose="02040503050406030204" pitchFamily="18" charset="0"/>
                              </a:rPr>
                              <m:t>5</m:t>
                            </m:r>
                          </m:e>
                          <m:sup>
                            <m:r>
                              <a:rPr lang="en-IN" b="0" i="1" dirty="0" smtClean="0">
                                <a:latin typeface="Cambria Math" panose="02040503050406030204" pitchFamily="18" charset="0"/>
                              </a:rPr>
                              <m:t>𝑡h</m:t>
                            </m:r>
                          </m:sup>
                        </m:sSup>
                        <m:r>
                          <a:rPr lang="en-IN" b="0" i="1" dirty="0" smtClean="0">
                            <a:latin typeface="Cambria Math" panose="02040503050406030204" pitchFamily="18" charset="0"/>
                          </a:rPr>
                          <m:t>𝑀𝑜𝑚𝑒𝑛𝑡</m:t>
                        </m:r>
                        <m:r>
                          <a:rPr lang="en-IN" b="0" i="1" dirty="0" smtClean="0">
                            <a:latin typeface="Cambria Math" panose="02040503050406030204" pitchFamily="18" charset="0"/>
                          </a:rPr>
                          <m:t>, </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𝐹</m:t>
                            </m:r>
                          </m:e>
                          <m:sub>
                            <m:r>
                              <a:rPr lang="en-IN" b="0" i="1" dirty="0" smtClean="0">
                                <a:latin typeface="Cambria Math" panose="02040503050406030204" pitchFamily="18" charset="0"/>
                              </a:rPr>
                              <m:t>20</m:t>
                            </m:r>
                          </m:sub>
                        </m:sSub>
                        <m:r>
                          <a:rPr lang="en-IN" b="0" i="1" dirty="0" smtClean="0">
                            <a:latin typeface="Cambria Math" panose="02040503050406030204" pitchFamily="18" charset="0"/>
                          </a:rPr>
                          <m:t>=</m:t>
                        </m:r>
                        <m:nary>
                          <m:naryPr>
                            <m:chr m:val="∑"/>
                            <m:ctrlPr>
                              <a:rPr lang="en-IN" b="0" i="1" dirty="0" smtClean="0">
                                <a:latin typeface="Cambria Math" panose="02040503050406030204" pitchFamily="18" charset="0"/>
                              </a:rPr>
                            </m:ctrlPr>
                          </m:naryPr>
                          <m:sub>
                            <m:r>
                              <m:rPr>
                                <m:brk m:alnAt="23"/>
                              </m:rPr>
                              <a:rPr lang="en-IN" b="0" i="1" dirty="0" smtClean="0">
                                <a:latin typeface="Cambria Math" panose="02040503050406030204" pitchFamily="18" charset="0"/>
                              </a:rPr>
                              <m:t>𝑖</m:t>
                            </m:r>
                            <m:r>
                              <a:rPr lang="en-IN" b="0" i="1" dirty="0" smtClean="0">
                                <a:latin typeface="Cambria Math" panose="02040503050406030204" pitchFamily="18" charset="0"/>
                              </a:rPr>
                              <m:t>=1</m:t>
                            </m:r>
                          </m:sub>
                          <m:sup>
                            <m:r>
                              <a:rPr lang="en-IN" b="0" i="1" dirty="0" smtClean="0">
                                <a:latin typeface="Cambria Math" panose="02040503050406030204" pitchFamily="18" charset="0"/>
                              </a:rPr>
                              <m:t>𝑁</m:t>
                            </m:r>
                          </m:sup>
                          <m:e>
                            <m:sSup>
                              <m:sSupPr>
                                <m:ctrlPr>
                                  <a:rPr lang="en-IN" b="0" i="1" dirty="0" smtClean="0">
                                    <a:latin typeface="Cambria Math" panose="02040503050406030204" pitchFamily="18" charset="0"/>
                                  </a:rPr>
                                </m:ctrlPr>
                              </m:sSupPr>
                              <m:e>
                                <m:d>
                                  <m:dPr>
                                    <m:begChr m:val="["/>
                                    <m:endChr m:val="]"/>
                                    <m:ctrlPr>
                                      <a:rPr lang="en-IN" b="0" i="1" dirty="0" smtClean="0">
                                        <a:latin typeface="Cambria Math" panose="02040503050406030204" pitchFamily="18" charset="0"/>
                                      </a:rPr>
                                    </m:ctrlPr>
                                  </m:dPr>
                                  <m:e>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𝑥</m:t>
                                        </m:r>
                                      </m:e>
                                      <m:sub>
                                        <m:r>
                                          <a:rPr lang="en-IN" b="0" i="1" dirty="0" smtClean="0">
                                            <a:latin typeface="Cambria Math" panose="02040503050406030204" pitchFamily="18" charset="0"/>
                                          </a:rPr>
                                          <m:t>𝑖</m:t>
                                        </m:r>
                                      </m:sub>
                                    </m:sSub>
                                    <m:r>
                                      <a:rPr lang="en-IN" b="0" i="1" dirty="0" smtClean="0">
                                        <a:latin typeface="Cambria Math" panose="02040503050406030204" pitchFamily="18" charset="0"/>
                                      </a:rPr>
                                      <m:t>−</m:t>
                                    </m:r>
                                    <m:sSub>
                                      <m:sSubPr>
                                        <m:ctrlPr>
                                          <a:rPr lang="en-IN" b="0" i="1" dirty="0" smtClean="0">
                                            <a:latin typeface="Cambria Math" panose="02040503050406030204" pitchFamily="18" charset="0"/>
                                          </a:rPr>
                                        </m:ctrlPr>
                                      </m:sSubPr>
                                      <m:e>
                                        <m:r>
                                          <a:rPr lang="en-IN" b="0" i="1" dirty="0" smtClean="0">
                                            <a:latin typeface="Cambria Math" panose="02040503050406030204" pitchFamily="18" charset="0"/>
                                          </a:rPr>
                                          <m:t>𝐹</m:t>
                                        </m:r>
                                      </m:e>
                                      <m:sub>
                                        <m:r>
                                          <a:rPr lang="en-IN" b="0" i="1" dirty="0" smtClean="0">
                                            <a:latin typeface="Cambria Math" panose="02040503050406030204" pitchFamily="18" charset="0"/>
                                          </a:rPr>
                                          <m:t>3</m:t>
                                        </m:r>
                                      </m:sub>
                                    </m:sSub>
                                  </m:e>
                                </m:d>
                              </m:e>
                              <m:sup>
                                <m:r>
                                  <a:rPr lang="en-IN" b="0" i="1" dirty="0" smtClean="0">
                                    <a:latin typeface="Cambria Math" panose="02040503050406030204" pitchFamily="18" charset="0"/>
                                  </a:rPr>
                                  <m:t>5</m:t>
                                </m:r>
                              </m:sup>
                            </m:sSup>
                          </m:e>
                        </m:nary>
                      </m:oMath>
                    </m:oMathPara>
                  </a14:m>
                  <a:endParaRPr lang="en-IN" dirty="0"/>
                </a:p>
              </p:txBody>
            </p:sp>
          </mc:Choice>
          <mc:Fallback xmlns="">
            <p:sp>
              <p:nvSpPr>
                <p:cNvPr id="6" name="TextBox 5">
                  <a:extLst>
                    <a:ext uri="{FF2B5EF4-FFF2-40B4-BE49-F238E27FC236}">
                      <a16:creationId xmlns:a16="http://schemas.microsoft.com/office/drawing/2014/main" id="{0DC4EB2A-3729-B54D-20A7-481C927574FE}"/>
                    </a:ext>
                  </a:extLst>
                </p:cNvPr>
                <p:cNvSpPr txBox="1">
                  <a:spLocks noRot="1" noChangeAspect="1" noMove="1" noResize="1" noEditPoints="1" noAdjustHandles="1" noChangeArrowheads="1" noChangeShapeType="1" noTextEdit="1"/>
                </p:cNvSpPr>
                <p:nvPr/>
              </p:nvSpPr>
              <p:spPr>
                <a:xfrm>
                  <a:off x="261258" y="2052734"/>
                  <a:ext cx="3470987" cy="900375"/>
                </a:xfrm>
                <a:prstGeom prst="rect">
                  <a:avLst/>
                </a:prstGeom>
                <a:blipFill>
                  <a:blip r:embed="rId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3A48215-14C8-92A9-5990-81643490502C}"/>
                    </a:ext>
                  </a:extLst>
                </p:cNvPr>
                <p:cNvSpPr txBox="1"/>
                <p:nvPr/>
              </p:nvSpPr>
              <p:spPr>
                <a:xfrm>
                  <a:off x="365169" y="3241480"/>
                  <a:ext cx="25485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𝑀𝑖𝑛𝑖𝑚𝑢𝑚</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53</m:t>
                            </m:r>
                          </m:sub>
                        </m:sSub>
                        <m:r>
                          <a:rPr lang="en-IN" b="0" i="1" smtClean="0">
                            <a:latin typeface="Cambria Math" panose="02040503050406030204" pitchFamily="18" charset="0"/>
                          </a:rPr>
                          <m:t>=</m:t>
                        </m:r>
                        <m:r>
                          <m:rPr>
                            <m:sty m:val="p"/>
                          </m:rPr>
                          <a:rPr lang="en-IN" b="0" i="0" smtClean="0">
                            <a:latin typeface="Cambria Math" panose="02040503050406030204" pitchFamily="18" charset="0"/>
                          </a:rPr>
                          <m:t>min</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m:oMathPara>
                  </a14:m>
                  <a:endParaRPr lang="en-IN" dirty="0"/>
                </a:p>
              </p:txBody>
            </p:sp>
          </mc:Choice>
          <mc:Fallback xmlns="">
            <p:sp>
              <p:nvSpPr>
                <p:cNvPr id="7" name="TextBox 6">
                  <a:extLst>
                    <a:ext uri="{FF2B5EF4-FFF2-40B4-BE49-F238E27FC236}">
                      <a16:creationId xmlns:a16="http://schemas.microsoft.com/office/drawing/2014/main" id="{D3A48215-14C8-92A9-5990-81643490502C}"/>
                    </a:ext>
                  </a:extLst>
                </p:cNvPr>
                <p:cNvSpPr txBox="1">
                  <a:spLocks noRot="1" noChangeAspect="1" noMove="1" noResize="1" noEditPoints="1" noAdjustHandles="1" noChangeArrowheads="1" noChangeShapeType="1" noTextEdit="1"/>
                </p:cNvSpPr>
                <p:nvPr/>
              </p:nvSpPr>
              <p:spPr>
                <a:xfrm>
                  <a:off x="365169" y="3241480"/>
                  <a:ext cx="2548518" cy="276999"/>
                </a:xfrm>
                <a:prstGeom prst="rect">
                  <a:avLst/>
                </a:prstGeom>
                <a:blipFill>
                  <a:blip r:embed="rId4"/>
                  <a:stretch>
                    <a:fillRect l="-943" r="-2123" b="-26531"/>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7C9916-74B2-5650-25B2-83EE926C5693}"/>
                    </a:ext>
                  </a:extLst>
                </p:cNvPr>
                <p:cNvSpPr txBox="1"/>
                <p:nvPr/>
              </p:nvSpPr>
              <p:spPr>
                <a:xfrm>
                  <a:off x="365169" y="3909528"/>
                  <a:ext cx="336707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IN" b="0" i="1" smtClean="0">
                            <a:latin typeface="Cambria Math" panose="02040503050406030204" pitchFamily="18" charset="0"/>
                          </a:rPr>
                          <m:t>𝑀𝑒𝑑𝑖𝑎𝑛</m:t>
                        </m:r>
                        <m:r>
                          <a:rPr lang="en-IN" b="0" i="1" smtClean="0">
                            <a:latin typeface="Cambria Math" panose="02040503050406030204" pitchFamily="18" charset="0"/>
                          </a:rPr>
                          <m:t> </m:t>
                        </m:r>
                        <m:r>
                          <a:rPr lang="en-IN" b="0" i="1" smtClean="0">
                            <a:latin typeface="Cambria Math" panose="02040503050406030204" pitchFamily="18" charset="0"/>
                          </a:rPr>
                          <m:t>𝑉𝑎𝑙𝑢𝑒</m:t>
                        </m:r>
                        <m:r>
                          <a:rPr lang="en-IN" b="0" i="1" smtClean="0">
                            <a:latin typeface="Cambria Math" panose="02040503050406030204" pitchFamily="18" charset="0"/>
                          </a:rPr>
                          <m:t>, </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𝐹</m:t>
                            </m:r>
                          </m:e>
                          <m:sub>
                            <m:r>
                              <a:rPr lang="en-IN" b="0" i="1" smtClean="0">
                                <a:latin typeface="Cambria Math" panose="02040503050406030204" pitchFamily="18" charset="0"/>
                              </a:rPr>
                              <m:t>59</m:t>
                            </m:r>
                          </m:sub>
                        </m:sSub>
                        <m:r>
                          <a:rPr lang="en-IN" b="0" i="1" smtClean="0">
                            <a:latin typeface="Cambria Math" panose="02040503050406030204" pitchFamily="18" charset="0"/>
                          </a:rPr>
                          <m:t>=</m:t>
                        </m:r>
                        <m:r>
                          <a:rPr lang="en-IN" b="0" i="1" smtClean="0">
                            <a:latin typeface="Cambria Math" panose="02040503050406030204" pitchFamily="18" charset="0"/>
                          </a:rPr>
                          <m:t>𝑚𝑒𝑑𝑖𝑎𝑛</m:t>
                        </m:r>
                        <m:r>
                          <a:rPr lang="en-IN" b="0" i="1" smtClean="0">
                            <a:latin typeface="Cambria Math" panose="02040503050406030204" pitchFamily="18" charset="0"/>
                          </a:rPr>
                          <m:t>(</m:t>
                        </m:r>
                        <m:sSub>
                          <m:sSubPr>
                            <m:ctrlPr>
                              <a:rPr lang="en-IN" b="0" i="1" smtClean="0">
                                <a:latin typeface="Cambria Math" panose="02040503050406030204" pitchFamily="18" charset="0"/>
                              </a:rPr>
                            </m:ctrlPr>
                          </m:sSubPr>
                          <m:e>
                            <m:r>
                              <a:rPr lang="en-IN" b="0" i="1" smtClean="0">
                                <a:latin typeface="Cambria Math" panose="02040503050406030204" pitchFamily="18" charset="0"/>
                              </a:rPr>
                              <m:t>𝑥</m:t>
                            </m:r>
                          </m:e>
                          <m:sub>
                            <m:r>
                              <a:rPr lang="en-IN" b="0" i="1" smtClean="0">
                                <a:latin typeface="Cambria Math" panose="02040503050406030204" pitchFamily="18" charset="0"/>
                              </a:rPr>
                              <m:t>𝑖</m:t>
                            </m:r>
                          </m:sub>
                        </m:sSub>
                        <m:r>
                          <a:rPr lang="en-IN" b="0" i="1" smtClean="0">
                            <a:latin typeface="Cambria Math" panose="02040503050406030204" pitchFamily="18" charset="0"/>
                          </a:rPr>
                          <m:t>)</m:t>
                        </m:r>
                      </m:oMath>
                    </m:oMathPara>
                  </a14:m>
                  <a:endParaRPr lang="en-IN" dirty="0"/>
                </a:p>
              </p:txBody>
            </p:sp>
          </mc:Choice>
          <mc:Fallback xmlns="">
            <p:sp>
              <p:nvSpPr>
                <p:cNvPr id="8" name="TextBox 7">
                  <a:extLst>
                    <a:ext uri="{FF2B5EF4-FFF2-40B4-BE49-F238E27FC236}">
                      <a16:creationId xmlns:a16="http://schemas.microsoft.com/office/drawing/2014/main" id="{517C9916-74B2-5650-25B2-83EE926C5693}"/>
                    </a:ext>
                  </a:extLst>
                </p:cNvPr>
                <p:cNvSpPr txBox="1">
                  <a:spLocks noRot="1" noChangeAspect="1" noMove="1" noResize="1" noEditPoints="1" noAdjustHandles="1" noChangeArrowheads="1" noChangeShapeType="1" noTextEdit="1"/>
                </p:cNvSpPr>
                <p:nvPr/>
              </p:nvSpPr>
              <p:spPr>
                <a:xfrm>
                  <a:off x="365169" y="3909528"/>
                  <a:ext cx="3367076" cy="276999"/>
                </a:xfrm>
                <a:prstGeom prst="rect">
                  <a:avLst/>
                </a:prstGeom>
                <a:blipFill>
                  <a:blip r:embed="rId5"/>
                  <a:stretch>
                    <a:fillRect l="-357" r="-1250" b="-26531"/>
                  </a:stretch>
                </a:blipFill>
              </p:spPr>
              <p:txBody>
                <a:bodyPr/>
                <a:lstStyle/>
                <a:p>
                  <a:r>
                    <a:rPr lang="en-IN">
                      <a:noFill/>
                    </a:rPr>
                    <a:t> </a:t>
                  </a:r>
                </a:p>
              </p:txBody>
            </p:sp>
          </mc:Fallback>
        </mc:AlternateContent>
      </p:grpSp>
      <p:grpSp>
        <p:nvGrpSpPr>
          <p:cNvPr id="14" name="Group 13">
            <a:extLst>
              <a:ext uri="{FF2B5EF4-FFF2-40B4-BE49-F238E27FC236}">
                <a16:creationId xmlns:a16="http://schemas.microsoft.com/office/drawing/2014/main" id="{53A5EFA7-AEE6-2853-E592-A0090AEE3944}"/>
              </a:ext>
            </a:extLst>
          </p:cNvPr>
          <p:cNvGrpSpPr/>
          <p:nvPr/>
        </p:nvGrpSpPr>
        <p:grpSpPr>
          <a:xfrm>
            <a:off x="5281523" y="742928"/>
            <a:ext cx="6850441" cy="5847603"/>
            <a:chOff x="5333126" y="742928"/>
            <a:chExt cx="6850441" cy="4853207"/>
          </a:xfrm>
        </p:grpSpPr>
        <p:pic>
          <p:nvPicPr>
            <p:cNvPr id="7170" name="Picture 2">
              <a:extLst>
                <a:ext uri="{FF2B5EF4-FFF2-40B4-BE49-F238E27FC236}">
                  <a16:creationId xmlns:a16="http://schemas.microsoft.com/office/drawing/2014/main" id="{D4D7F2A4-C3E8-6936-F015-D0B7E215D8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710" t="54232" r="-1256" b="10866"/>
            <a:stretch/>
          </p:blipFill>
          <p:spPr bwMode="auto">
            <a:xfrm>
              <a:off x="5487300" y="742928"/>
              <a:ext cx="6696267" cy="120032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BAAC1F2-FB5A-D288-792C-5295BA2941E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7059" t="55010" r="5244" b="10037"/>
            <a:stretch/>
          </p:blipFill>
          <p:spPr bwMode="auto">
            <a:xfrm>
              <a:off x="5372459" y="1943257"/>
              <a:ext cx="6335485" cy="1200329"/>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2BFE782F-3D40-F02C-75EC-C1F4CB23362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363" t="54988" r="5604" b="10206"/>
            <a:stretch/>
          </p:blipFill>
          <p:spPr bwMode="auto">
            <a:xfrm>
              <a:off x="5402424" y="3100395"/>
              <a:ext cx="6290592" cy="1200329"/>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E41AB06E-07C4-F825-724D-CDDE6D7308A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486" t="54714" r="5447" b="5991"/>
            <a:stretch/>
          </p:blipFill>
          <p:spPr bwMode="auto">
            <a:xfrm>
              <a:off x="5333126" y="4244025"/>
              <a:ext cx="6374818" cy="1352110"/>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307467D-162B-310F-4A35-A154408445CE}"/>
                  </a:ext>
                </a:extLst>
              </p:cNvPr>
              <p:cNvSpPr txBox="1"/>
              <p:nvPr/>
            </p:nvSpPr>
            <p:spPr>
              <a:xfrm>
                <a:off x="4839966" y="747512"/>
                <a:ext cx="369332" cy="1128546"/>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r>
                        <a:rPr lang="en-IN" sz="1200" b="0" i="1" smtClean="0">
                          <a:latin typeface="Cambria Math" panose="02040503050406030204" pitchFamily="18" charset="0"/>
                        </a:rPr>
                        <m:t>𝑅𝑀𝑆</m:t>
                      </m:r>
                      <m:r>
                        <a:rPr lang="en-IN" sz="1200" b="0" i="1" smtClean="0">
                          <a:latin typeface="Cambria Math" panose="02040503050406030204" pitchFamily="18" charset="0"/>
                        </a:rPr>
                        <m:t> (</m:t>
                      </m:r>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𝐹</m:t>
                          </m:r>
                        </m:e>
                        <m:sub>
                          <m:r>
                            <a:rPr lang="en-IN" sz="1200" b="0" i="1" smtClean="0">
                              <a:latin typeface="Cambria Math" panose="02040503050406030204" pitchFamily="18" charset="0"/>
                            </a:rPr>
                            <m:t>6</m:t>
                          </m:r>
                        </m:sub>
                      </m:sSub>
                      <m:r>
                        <a:rPr lang="en-IN" sz="1200" b="0" i="1" smtClean="0">
                          <a:latin typeface="Cambria Math" panose="02040503050406030204" pitchFamily="18" charset="0"/>
                        </a:rPr>
                        <m:t>)</m:t>
                      </m:r>
                    </m:oMath>
                  </m:oMathPara>
                </a14:m>
                <a:endParaRPr lang="en-IN" sz="1200" dirty="0"/>
              </a:p>
            </p:txBody>
          </p:sp>
        </mc:Choice>
        <mc:Fallback xmlns="">
          <p:sp>
            <p:nvSpPr>
              <p:cNvPr id="2" name="TextBox 1">
                <a:extLst>
                  <a:ext uri="{FF2B5EF4-FFF2-40B4-BE49-F238E27FC236}">
                    <a16:creationId xmlns:a16="http://schemas.microsoft.com/office/drawing/2014/main" id="{7307467D-162B-310F-4A35-A154408445CE}"/>
                  </a:ext>
                </a:extLst>
              </p:cNvPr>
              <p:cNvSpPr txBox="1">
                <a:spLocks noRot="1" noChangeAspect="1" noMove="1" noResize="1" noEditPoints="1" noAdjustHandles="1" noChangeArrowheads="1" noChangeShapeType="1" noTextEdit="1"/>
              </p:cNvSpPr>
              <p:nvPr/>
            </p:nvSpPr>
            <p:spPr>
              <a:xfrm>
                <a:off x="4839966" y="747512"/>
                <a:ext cx="369332" cy="1128546"/>
              </a:xfrm>
              <a:prstGeom prst="rect">
                <a:avLst/>
              </a:prstGeom>
              <a:blipFill>
                <a:blip r:embed="rId10"/>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1697145-9ABF-3605-2A9D-D0A3EFA691CF}"/>
                  </a:ext>
                </a:extLst>
              </p:cNvPr>
              <p:cNvSpPr txBox="1"/>
              <p:nvPr/>
            </p:nvSpPr>
            <p:spPr>
              <a:xfrm>
                <a:off x="4819278" y="2027211"/>
                <a:ext cx="372666" cy="1582489"/>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sSup>
                        <m:sSupPr>
                          <m:ctrlPr>
                            <a:rPr lang="en-IN" sz="1200" i="1" smtClean="0">
                              <a:latin typeface="Cambria Math" panose="02040503050406030204" pitchFamily="18" charset="0"/>
                            </a:rPr>
                          </m:ctrlPr>
                        </m:sSupPr>
                        <m:e>
                          <m:r>
                            <a:rPr lang="en-IN" sz="1200" b="0" i="1" smtClean="0">
                              <a:latin typeface="Cambria Math" panose="02040503050406030204" pitchFamily="18" charset="0"/>
                            </a:rPr>
                            <m:t>5</m:t>
                          </m:r>
                        </m:e>
                        <m:sup>
                          <m:r>
                            <a:rPr lang="en-IN" sz="1200" b="0" i="1" smtClean="0">
                              <a:latin typeface="Cambria Math" panose="02040503050406030204" pitchFamily="18" charset="0"/>
                            </a:rPr>
                            <m:t>𝑡h</m:t>
                          </m:r>
                        </m:sup>
                      </m:sSup>
                      <m:r>
                        <a:rPr lang="en-IN" sz="1200" b="0" i="1" smtClean="0">
                          <a:latin typeface="Cambria Math" panose="02040503050406030204" pitchFamily="18" charset="0"/>
                        </a:rPr>
                        <m:t> </m:t>
                      </m:r>
                      <m:r>
                        <a:rPr lang="en-IN" sz="1200" b="0" i="1" smtClean="0">
                          <a:latin typeface="Cambria Math" panose="02040503050406030204" pitchFamily="18" charset="0"/>
                        </a:rPr>
                        <m:t>𝑀𝑜𝑚𝑒𝑛𝑡</m:t>
                      </m:r>
                      <m:r>
                        <a:rPr lang="en-IN" sz="1200" b="0" i="1" smtClean="0">
                          <a:latin typeface="Cambria Math" panose="02040503050406030204" pitchFamily="18" charset="0"/>
                        </a:rPr>
                        <m:t> (</m:t>
                      </m:r>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𝐹</m:t>
                          </m:r>
                        </m:e>
                        <m:sub>
                          <m:r>
                            <a:rPr lang="en-IN" sz="1200" b="0" i="1" smtClean="0">
                              <a:latin typeface="Cambria Math" panose="02040503050406030204" pitchFamily="18" charset="0"/>
                            </a:rPr>
                            <m:t>20</m:t>
                          </m:r>
                        </m:sub>
                      </m:sSub>
                      <m:r>
                        <a:rPr lang="en-IN" sz="1200" b="0" i="1" smtClean="0">
                          <a:latin typeface="Cambria Math" panose="02040503050406030204" pitchFamily="18" charset="0"/>
                        </a:rPr>
                        <m:t>)</m:t>
                      </m:r>
                    </m:oMath>
                  </m:oMathPara>
                </a14:m>
                <a:endParaRPr lang="en-IN" sz="1200" dirty="0"/>
              </a:p>
            </p:txBody>
          </p:sp>
        </mc:Choice>
        <mc:Fallback xmlns="">
          <p:sp>
            <p:nvSpPr>
              <p:cNvPr id="3" name="TextBox 2">
                <a:extLst>
                  <a:ext uri="{FF2B5EF4-FFF2-40B4-BE49-F238E27FC236}">
                    <a16:creationId xmlns:a16="http://schemas.microsoft.com/office/drawing/2014/main" id="{E1697145-9ABF-3605-2A9D-D0A3EFA691CF}"/>
                  </a:ext>
                </a:extLst>
              </p:cNvPr>
              <p:cNvSpPr txBox="1">
                <a:spLocks noRot="1" noChangeAspect="1" noMove="1" noResize="1" noEditPoints="1" noAdjustHandles="1" noChangeArrowheads="1" noChangeShapeType="1" noTextEdit="1"/>
              </p:cNvSpPr>
              <p:nvPr/>
            </p:nvSpPr>
            <p:spPr>
              <a:xfrm>
                <a:off x="4819278" y="2027211"/>
                <a:ext cx="372666" cy="1582489"/>
              </a:xfrm>
              <a:prstGeom prst="rect">
                <a:avLst/>
              </a:prstGeom>
              <a:blipFill>
                <a:blip r:embed="rId11"/>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AE02361-E8FF-0BA5-F4DF-46E5B9A7453C}"/>
                  </a:ext>
                </a:extLst>
              </p:cNvPr>
              <p:cNvSpPr txBox="1"/>
              <p:nvPr/>
            </p:nvSpPr>
            <p:spPr>
              <a:xfrm>
                <a:off x="4825287" y="3487643"/>
                <a:ext cx="369332" cy="1523801"/>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r>
                        <a:rPr lang="en-IN" sz="1200" b="0" i="1" smtClean="0">
                          <a:latin typeface="Cambria Math" panose="02040503050406030204" pitchFamily="18" charset="0"/>
                        </a:rPr>
                        <m:t>𝑀𝑖𝑛𝑖𝑚𝑢𝑚</m:t>
                      </m:r>
                      <m:r>
                        <a:rPr lang="en-IN" sz="1200" b="0" i="1" smtClean="0">
                          <a:latin typeface="Cambria Math" panose="02040503050406030204" pitchFamily="18" charset="0"/>
                        </a:rPr>
                        <m:t> (</m:t>
                      </m:r>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𝐹</m:t>
                          </m:r>
                        </m:e>
                        <m:sub>
                          <m:r>
                            <a:rPr lang="en-IN" sz="1200" b="0" i="1" smtClean="0">
                              <a:latin typeface="Cambria Math" panose="02040503050406030204" pitchFamily="18" charset="0"/>
                            </a:rPr>
                            <m:t>53</m:t>
                          </m:r>
                        </m:sub>
                      </m:sSub>
                      <m:r>
                        <a:rPr lang="en-IN" sz="1200" b="0" i="1" smtClean="0">
                          <a:latin typeface="Cambria Math" panose="02040503050406030204" pitchFamily="18" charset="0"/>
                        </a:rPr>
                        <m:t>)</m:t>
                      </m:r>
                    </m:oMath>
                  </m:oMathPara>
                </a14:m>
                <a:endParaRPr lang="en-IN" sz="1200" dirty="0"/>
              </a:p>
            </p:txBody>
          </p:sp>
        </mc:Choice>
        <mc:Fallback xmlns="">
          <p:sp>
            <p:nvSpPr>
              <p:cNvPr id="11" name="TextBox 10">
                <a:extLst>
                  <a:ext uri="{FF2B5EF4-FFF2-40B4-BE49-F238E27FC236}">
                    <a16:creationId xmlns:a16="http://schemas.microsoft.com/office/drawing/2014/main" id="{4AE02361-E8FF-0BA5-F4DF-46E5B9A7453C}"/>
                  </a:ext>
                </a:extLst>
              </p:cNvPr>
              <p:cNvSpPr txBox="1">
                <a:spLocks noRot="1" noChangeAspect="1" noMove="1" noResize="1" noEditPoints="1" noAdjustHandles="1" noChangeArrowheads="1" noChangeShapeType="1" noTextEdit="1"/>
              </p:cNvSpPr>
              <p:nvPr/>
            </p:nvSpPr>
            <p:spPr>
              <a:xfrm>
                <a:off x="4825287" y="3487643"/>
                <a:ext cx="369332" cy="1523801"/>
              </a:xfrm>
              <a:prstGeom prst="rect">
                <a:avLst/>
              </a:prstGeom>
              <a:blipFill>
                <a:blip r:embed="rId12"/>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DBC6D2-7E66-CFBB-9498-6B9F5586E1D9}"/>
                  </a:ext>
                </a:extLst>
              </p:cNvPr>
              <p:cNvSpPr txBox="1"/>
              <p:nvPr/>
            </p:nvSpPr>
            <p:spPr>
              <a:xfrm>
                <a:off x="4842782" y="4763008"/>
                <a:ext cx="369332" cy="1827523"/>
              </a:xfrm>
              <a:prstGeom prst="rect">
                <a:avLst/>
              </a:prstGeom>
              <a:noFill/>
            </p:spPr>
            <p:txBody>
              <a:bodyPr vert="vert270" wrap="square" rtlCol="0">
                <a:spAutoFit/>
              </a:bodyPr>
              <a:lstStyle/>
              <a:p>
                <a:pPr/>
                <a14:m>
                  <m:oMathPara xmlns:m="http://schemas.openxmlformats.org/officeDocument/2006/math">
                    <m:oMathParaPr>
                      <m:jc m:val="centerGroup"/>
                    </m:oMathParaPr>
                    <m:oMath xmlns:m="http://schemas.openxmlformats.org/officeDocument/2006/math">
                      <m:r>
                        <a:rPr lang="en-IN" sz="1200" b="0" i="1" smtClean="0">
                          <a:latin typeface="Cambria Math" panose="02040503050406030204" pitchFamily="18" charset="0"/>
                        </a:rPr>
                        <m:t>𝑀𝑒𝑑𝑖𝑎𝑛</m:t>
                      </m:r>
                      <m:r>
                        <a:rPr lang="en-IN" sz="1200" b="0" i="1" smtClean="0">
                          <a:latin typeface="Cambria Math" panose="02040503050406030204" pitchFamily="18" charset="0"/>
                        </a:rPr>
                        <m:t> </m:t>
                      </m:r>
                      <m:r>
                        <a:rPr lang="en-IN" sz="1200" b="0" i="1" smtClean="0">
                          <a:latin typeface="Cambria Math" panose="02040503050406030204" pitchFamily="18" charset="0"/>
                        </a:rPr>
                        <m:t>𝑉𝑎𝑙𝑢𝑒</m:t>
                      </m:r>
                      <m:r>
                        <a:rPr lang="en-IN" sz="1200" b="0" i="1" smtClean="0">
                          <a:latin typeface="Cambria Math" panose="02040503050406030204" pitchFamily="18" charset="0"/>
                        </a:rPr>
                        <m:t> (</m:t>
                      </m:r>
                      <m:sSub>
                        <m:sSubPr>
                          <m:ctrlPr>
                            <a:rPr lang="en-IN" sz="1200" b="0" i="1" smtClean="0">
                              <a:latin typeface="Cambria Math" panose="02040503050406030204" pitchFamily="18" charset="0"/>
                            </a:rPr>
                          </m:ctrlPr>
                        </m:sSubPr>
                        <m:e>
                          <m:r>
                            <a:rPr lang="en-IN" sz="1200" b="0" i="1" smtClean="0">
                              <a:latin typeface="Cambria Math" panose="02040503050406030204" pitchFamily="18" charset="0"/>
                            </a:rPr>
                            <m:t>𝐹</m:t>
                          </m:r>
                        </m:e>
                        <m:sub>
                          <m:r>
                            <a:rPr lang="en-IN" sz="1200" b="0" i="1" smtClean="0">
                              <a:latin typeface="Cambria Math" panose="02040503050406030204" pitchFamily="18" charset="0"/>
                            </a:rPr>
                            <m:t>59</m:t>
                          </m:r>
                        </m:sub>
                      </m:sSub>
                      <m:r>
                        <a:rPr lang="en-IN" sz="1200" b="0" i="1" smtClean="0">
                          <a:latin typeface="Cambria Math" panose="02040503050406030204" pitchFamily="18" charset="0"/>
                        </a:rPr>
                        <m:t>)</m:t>
                      </m:r>
                    </m:oMath>
                  </m:oMathPara>
                </a14:m>
                <a:endParaRPr lang="en-IN" sz="1200" dirty="0"/>
              </a:p>
            </p:txBody>
          </p:sp>
        </mc:Choice>
        <mc:Fallback xmlns="">
          <p:sp>
            <p:nvSpPr>
              <p:cNvPr id="12" name="TextBox 11">
                <a:extLst>
                  <a:ext uri="{FF2B5EF4-FFF2-40B4-BE49-F238E27FC236}">
                    <a16:creationId xmlns:a16="http://schemas.microsoft.com/office/drawing/2014/main" id="{90DBC6D2-7E66-CFBB-9498-6B9F5586E1D9}"/>
                  </a:ext>
                </a:extLst>
              </p:cNvPr>
              <p:cNvSpPr txBox="1">
                <a:spLocks noRot="1" noChangeAspect="1" noMove="1" noResize="1" noEditPoints="1" noAdjustHandles="1" noChangeArrowheads="1" noChangeShapeType="1" noTextEdit="1"/>
              </p:cNvSpPr>
              <p:nvPr/>
            </p:nvSpPr>
            <p:spPr>
              <a:xfrm>
                <a:off x="4842782" y="4763008"/>
                <a:ext cx="369332" cy="1827523"/>
              </a:xfrm>
              <a:prstGeom prst="rect">
                <a:avLst/>
              </a:prstGeom>
              <a:blipFill>
                <a:blip r:embed="rId13"/>
                <a:stretch>
                  <a:fillRect/>
                </a:stretch>
              </a:blipFill>
            </p:spPr>
            <p:txBody>
              <a:bodyPr/>
              <a:lstStyle/>
              <a:p>
                <a:r>
                  <a:rPr lang="en-I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3792AF3-3208-C292-192F-75CB886B5602}"/>
                  </a:ext>
                </a:extLst>
              </p:cNvPr>
              <p:cNvSpPr txBox="1"/>
              <p:nvPr/>
            </p:nvSpPr>
            <p:spPr>
              <a:xfrm>
                <a:off x="7786394" y="6590531"/>
                <a:ext cx="1511560"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IN" sz="1400" b="0" i="1" smtClean="0">
                          <a:latin typeface="Cambria Math" panose="02040503050406030204" pitchFamily="18" charset="0"/>
                        </a:rPr>
                        <m:t>𝑡</m:t>
                      </m:r>
                      <m:r>
                        <a:rPr lang="en-IN" sz="1400" b="0" i="1" smtClean="0">
                          <a:latin typeface="Cambria Math" panose="02040503050406030204" pitchFamily="18" charset="0"/>
                        </a:rPr>
                        <m:t>(</m:t>
                      </m:r>
                      <m:r>
                        <a:rPr lang="en-IN" sz="1400" b="0" i="1" smtClean="0">
                          <a:latin typeface="Cambria Math" panose="02040503050406030204" pitchFamily="18" charset="0"/>
                        </a:rPr>
                        <m:t>𝑠</m:t>
                      </m:r>
                      <m:r>
                        <a:rPr lang="en-IN" sz="1400" b="0" i="1" smtClean="0">
                          <a:latin typeface="Cambria Math" panose="02040503050406030204" pitchFamily="18" charset="0"/>
                        </a:rPr>
                        <m:t>)</m:t>
                      </m:r>
                    </m:oMath>
                  </m:oMathPara>
                </a14:m>
                <a:endParaRPr lang="en-IN" sz="1400" dirty="0"/>
              </a:p>
            </p:txBody>
          </p:sp>
        </mc:Choice>
        <mc:Fallback xmlns="">
          <p:sp>
            <p:nvSpPr>
              <p:cNvPr id="13" name="TextBox 12">
                <a:extLst>
                  <a:ext uri="{FF2B5EF4-FFF2-40B4-BE49-F238E27FC236}">
                    <a16:creationId xmlns:a16="http://schemas.microsoft.com/office/drawing/2014/main" id="{23792AF3-3208-C292-192F-75CB886B5602}"/>
                  </a:ext>
                </a:extLst>
              </p:cNvPr>
              <p:cNvSpPr txBox="1">
                <a:spLocks noRot="1" noChangeAspect="1" noMove="1" noResize="1" noEditPoints="1" noAdjustHandles="1" noChangeArrowheads="1" noChangeShapeType="1" noTextEdit="1"/>
              </p:cNvSpPr>
              <p:nvPr/>
            </p:nvSpPr>
            <p:spPr>
              <a:xfrm>
                <a:off x="7786394" y="6590531"/>
                <a:ext cx="1511560" cy="307777"/>
              </a:xfrm>
              <a:prstGeom prst="rect">
                <a:avLst/>
              </a:prstGeom>
              <a:blipFill>
                <a:blip r:embed="rId14"/>
                <a:stretch>
                  <a:fillRect b="-5882"/>
                </a:stretch>
              </a:blipFill>
            </p:spPr>
            <p:txBody>
              <a:bodyPr/>
              <a:lstStyle/>
              <a:p>
                <a:r>
                  <a:rPr lang="en-IN">
                    <a:noFill/>
                  </a:rPr>
                  <a:t> </a:t>
                </a:r>
              </a:p>
            </p:txBody>
          </p:sp>
        </mc:Fallback>
      </mc:AlternateContent>
    </p:spTree>
    <p:extLst>
      <p:ext uri="{BB962C8B-B14F-4D97-AF65-F5344CB8AC3E}">
        <p14:creationId xmlns:p14="http://schemas.microsoft.com/office/powerpoint/2010/main" val="532320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edia1_trim">
            <a:hlinkClick r:id="" action="ppaction://media"/>
            <a:extLst>
              <a:ext uri="{FF2B5EF4-FFF2-40B4-BE49-F238E27FC236}">
                <a16:creationId xmlns:a16="http://schemas.microsoft.com/office/drawing/2014/main" id="{35517B58-9D17-66DD-1277-2385C8C2494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3175"/>
            <a:ext cx="12192000" cy="6850063"/>
          </a:xfrm>
          <a:prstGeom prst="rect">
            <a:avLst/>
          </a:prstGeom>
        </p:spPr>
      </p:pic>
    </p:spTree>
    <p:extLst>
      <p:ext uri="{BB962C8B-B14F-4D97-AF65-F5344CB8AC3E}">
        <p14:creationId xmlns:p14="http://schemas.microsoft.com/office/powerpoint/2010/main" val="271380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6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12048</TotalTime>
  <Words>1529</Words>
  <Application>Microsoft Office PowerPoint</Application>
  <PresentationFormat>Widescreen</PresentationFormat>
  <Paragraphs>241</Paragraphs>
  <Slides>24</Slides>
  <Notes>4</Notes>
  <HiddenSlides>0</HiddenSlides>
  <MMClips>5</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AdvPSA5B8</vt:lpstr>
      <vt:lpstr>Arial</vt:lpstr>
      <vt:lpstr>Calibri</vt:lpstr>
      <vt:lpstr>Calibri </vt:lpstr>
      <vt:lpstr>Calibri Light</vt:lpstr>
      <vt:lpstr>Cambria Math</vt:lpstr>
      <vt:lpstr>Charis SIL</vt:lpstr>
      <vt:lpstr>Libre Baskerville</vt:lpstr>
      <vt:lpstr>NexusSans</vt:lpstr>
      <vt:lpstr>Roboto</vt:lpstr>
      <vt:lpstr>Söhne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Kritadhi Maity</dc:creator>
  <cp:lastModifiedBy>Kritadhi Maity</cp:lastModifiedBy>
  <cp:revision>43</cp:revision>
  <dcterms:created xsi:type="dcterms:W3CDTF">2023-03-19T05:00:15Z</dcterms:created>
  <dcterms:modified xsi:type="dcterms:W3CDTF">2023-05-08T03:08:37Z</dcterms:modified>
</cp:coreProperties>
</file>